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7" r:id="rId2"/>
    <p:sldId id="337" r:id="rId3"/>
    <p:sldId id="321" r:id="rId4"/>
    <p:sldId id="319" r:id="rId5"/>
    <p:sldId id="323" r:id="rId6"/>
    <p:sldId id="327" r:id="rId7"/>
    <p:sldId id="328" r:id="rId8"/>
    <p:sldId id="329" r:id="rId9"/>
    <p:sldId id="332" r:id="rId10"/>
    <p:sldId id="333" r:id="rId11"/>
    <p:sldId id="334" r:id="rId12"/>
    <p:sldId id="335" r:id="rId13"/>
    <p:sldId id="336" r:id="rId14"/>
    <p:sldId id="338" r:id="rId15"/>
    <p:sldId id="340" r:id="rId16"/>
    <p:sldId id="341" r:id="rId17"/>
    <p:sldId id="342" r:id="rId18"/>
    <p:sldId id="343" r:id="rId19"/>
    <p:sldId id="345" r:id="rId20"/>
    <p:sldId id="350" r:id="rId21"/>
    <p:sldId id="354" r:id="rId22"/>
    <p:sldId id="355" r:id="rId23"/>
    <p:sldId id="351" r:id="rId24"/>
    <p:sldId id="356" r:id="rId25"/>
    <p:sldId id="357" r:id="rId26"/>
    <p:sldId id="358" r:id="rId27"/>
    <p:sldId id="359" r:id="rId28"/>
    <p:sldId id="360" r:id="rId29"/>
    <p:sldId id="361" r:id="rId30"/>
    <p:sldId id="362" r:id="rId31"/>
    <p:sldId id="363" r:id="rId32"/>
    <p:sldId id="364" r:id="rId33"/>
    <p:sldId id="365" r:id="rId34"/>
    <p:sldId id="366" r:id="rId35"/>
    <p:sldId id="368" r:id="rId36"/>
    <p:sldId id="367" r:id="rId37"/>
    <p:sldId id="369" r:id="rId38"/>
    <p:sldId id="370" r:id="rId39"/>
    <p:sldId id="371" r:id="rId40"/>
    <p:sldId id="372" r:id="rId41"/>
    <p:sldId id="373" r:id="rId42"/>
    <p:sldId id="374" r:id="rId43"/>
    <p:sldId id="375" r:id="rId44"/>
    <p:sldId id="376" r:id="rId45"/>
    <p:sldId id="377" r:id="rId46"/>
    <p:sldId id="378" r:id="rId47"/>
    <p:sldId id="379" r:id="rId48"/>
    <p:sldId id="387" r:id="rId49"/>
    <p:sldId id="384" r:id="rId50"/>
    <p:sldId id="381" r:id="rId51"/>
    <p:sldId id="382" r:id="rId52"/>
    <p:sldId id="385" r:id="rId53"/>
    <p:sldId id="386" r:id="rId54"/>
    <p:sldId id="299" r:id="rId55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1129"/>
    <a:srgbClr val="8E0316"/>
    <a:srgbClr val="740000"/>
    <a:srgbClr val="AC1023"/>
    <a:srgbClr val="8B0316"/>
    <a:srgbClr val="830315"/>
    <a:srgbClr val="8E0000"/>
    <a:srgbClr val="A1031A"/>
    <a:srgbClr val="BA1126"/>
    <a:srgbClr val="EE1C3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647" autoAdjust="0"/>
    <p:restoredTop sz="97757" autoAdjust="0"/>
  </p:normalViewPr>
  <p:slideViewPr>
    <p:cSldViewPr snapToGrid="0">
      <p:cViewPr>
        <p:scale>
          <a:sx n="100" d="100"/>
          <a:sy n="100" d="100"/>
        </p:scale>
        <p:origin x="-354" y="18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F6E19-DC0C-4409-B6C4-F40A1E1A577B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ECAA1-2692-4E4B-99B8-97792DC1DA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089465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0255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2017/1/10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7703" y="0"/>
            <a:ext cx="9151703" cy="51420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2" name="组合 31"/>
          <p:cNvGrpSpPr/>
          <p:nvPr/>
        </p:nvGrpSpPr>
        <p:grpSpPr>
          <a:xfrm>
            <a:off x="7914005" y="-1100509"/>
            <a:ext cx="1845978" cy="3218830"/>
            <a:chOff x="7828280" y="-1084634"/>
            <a:chExt cx="1845978" cy="3218830"/>
          </a:xfrm>
        </p:grpSpPr>
        <p:pic>
          <p:nvPicPr>
            <p:cNvPr id="33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746358" flipH="1">
              <a:off x="7076356" y="490883"/>
              <a:ext cx="2505411" cy="78121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746358" flipV="1">
              <a:off x="7819429" y="-149786"/>
              <a:ext cx="2505411" cy="63571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5" name="组合 34"/>
            <p:cNvGrpSpPr/>
            <p:nvPr/>
          </p:nvGrpSpPr>
          <p:grpSpPr>
            <a:xfrm>
              <a:off x="7828280" y="-744176"/>
              <a:ext cx="1845978" cy="2436070"/>
              <a:chOff x="7610062" y="-901678"/>
              <a:chExt cx="2175714" cy="2871210"/>
            </a:xfrm>
          </p:grpSpPr>
          <p:sp>
            <p:nvSpPr>
              <p:cNvPr id="36" name="矩形 35"/>
              <p:cNvSpPr/>
              <p:nvPr/>
            </p:nvSpPr>
            <p:spPr>
              <a:xfrm rot="2727610">
                <a:off x="7218552" y="331008"/>
                <a:ext cx="2871210" cy="405837"/>
              </a:xfrm>
              <a:prstGeom prst="rect">
                <a:avLst/>
              </a:prstGeom>
              <a:solidFill>
                <a:srgbClr val="EB182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2A2E37"/>
                  </a:solidFill>
                  <a:latin typeface="Malgun Gothic" pitchFamily="34" charset="-127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 rot="2748894">
                <a:off x="8065438" y="278961"/>
                <a:ext cx="1009285" cy="3627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 dirty="0" smtClean="0">
                    <a:solidFill>
                      <a:schemeClr val="bg1"/>
                    </a:solidFill>
                    <a:latin typeface="Malgun Gothic" pitchFamily="34" charset="-127"/>
                    <a:ea typeface="Malgun Gothic" pitchFamily="34" charset="-127"/>
                  </a:rPr>
                  <a:t>2016·10</a:t>
                </a:r>
                <a:endParaRPr lang="zh-CN" altLang="en-US" b="1" dirty="0">
                  <a:solidFill>
                    <a:schemeClr val="bg1"/>
                  </a:solidFill>
                  <a:latin typeface="Malgun Gothic" pitchFamily="34" charset="-127"/>
                  <a:ea typeface="微软雅黑" pitchFamily="34" charset="-122"/>
                </a:endParaRPr>
              </a:p>
            </p:txBody>
          </p:sp>
          <p:cxnSp>
            <p:nvCxnSpPr>
              <p:cNvPr id="38" name="直接连接符 37"/>
              <p:cNvCxnSpPr/>
              <p:nvPr/>
            </p:nvCxnSpPr>
            <p:spPr>
              <a:xfrm>
                <a:off x="7610062" y="-292260"/>
                <a:ext cx="2016224" cy="2016224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/>
              <p:cNvCxnSpPr/>
              <p:nvPr/>
            </p:nvCxnSpPr>
            <p:spPr>
              <a:xfrm>
                <a:off x="7769552" y="-573251"/>
                <a:ext cx="2016224" cy="2016224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1" name="组合 40"/>
          <p:cNvGrpSpPr/>
          <p:nvPr/>
        </p:nvGrpSpPr>
        <p:grpSpPr>
          <a:xfrm>
            <a:off x="1" y="-609065"/>
            <a:ext cx="4545518" cy="4613666"/>
            <a:chOff x="1" y="-609065"/>
            <a:chExt cx="4545518" cy="4613666"/>
          </a:xfrm>
        </p:grpSpPr>
        <p:pic>
          <p:nvPicPr>
            <p:cNvPr id="47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808045" flipH="1">
              <a:off x="1166413" y="1114875"/>
              <a:ext cx="1667754" cy="58534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130529" flipH="1">
              <a:off x="2822895" y="346954"/>
              <a:ext cx="1722624" cy="58534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等腰三角形 18"/>
            <p:cNvSpPr/>
            <p:nvPr/>
          </p:nvSpPr>
          <p:spPr>
            <a:xfrm flipH="1" flipV="1">
              <a:off x="1729009" y="-17730"/>
              <a:ext cx="2268431" cy="1003271"/>
            </a:xfrm>
            <a:prstGeom prst="triangle">
              <a:avLst/>
            </a:prstGeom>
            <a:solidFill>
              <a:srgbClr val="EE1C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46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390578" flipH="1">
              <a:off x="1462888" y="-133723"/>
              <a:ext cx="1722624" cy="58534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037442" flipH="1">
              <a:off x="-116077" y="3072371"/>
              <a:ext cx="1279120" cy="58534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332400" flipH="1">
              <a:off x="716942" y="1833937"/>
              <a:ext cx="2031759" cy="58534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等腰三角形 12"/>
            <p:cNvSpPr/>
            <p:nvPr/>
          </p:nvSpPr>
          <p:spPr>
            <a:xfrm rot="16200000" flipH="1" flipV="1">
              <a:off x="957023" y="-453874"/>
              <a:ext cx="1930187" cy="1619805"/>
            </a:xfrm>
            <a:prstGeom prst="triangle">
              <a:avLst>
                <a:gd name="adj" fmla="val 80337"/>
              </a:avLst>
            </a:prstGeom>
            <a:solidFill>
              <a:srgbClr val="A10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等腰三角形 17"/>
            <p:cNvSpPr/>
            <p:nvPr/>
          </p:nvSpPr>
          <p:spPr>
            <a:xfrm rot="8513780" flipH="1" flipV="1">
              <a:off x="363815" y="1238937"/>
              <a:ext cx="1954441" cy="731589"/>
            </a:xfrm>
            <a:prstGeom prst="triangle">
              <a:avLst/>
            </a:prstGeom>
            <a:solidFill>
              <a:srgbClr val="EE1C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40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7416804" flipH="1">
              <a:off x="72161" y="1029721"/>
              <a:ext cx="2846003" cy="78121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组合 10"/>
            <p:cNvGrpSpPr/>
            <p:nvPr/>
          </p:nvGrpSpPr>
          <p:grpSpPr>
            <a:xfrm>
              <a:off x="1" y="-10282"/>
              <a:ext cx="1610678" cy="2623902"/>
              <a:chOff x="1" y="-10282"/>
              <a:chExt cx="1610678" cy="2623902"/>
            </a:xfrm>
          </p:grpSpPr>
          <p:sp>
            <p:nvSpPr>
              <p:cNvPr id="15" name="等腰三角形 14"/>
              <p:cNvSpPr/>
              <p:nvPr/>
            </p:nvSpPr>
            <p:spPr>
              <a:xfrm flipH="1" flipV="1">
                <a:off x="1" y="1686461"/>
                <a:ext cx="978127" cy="927159"/>
              </a:xfrm>
              <a:prstGeom prst="triangle">
                <a:avLst>
                  <a:gd name="adj" fmla="val 36104"/>
                </a:avLst>
              </a:prstGeom>
              <a:solidFill>
                <a:srgbClr val="BA11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矩形 15"/>
              <p:cNvSpPr/>
              <p:nvPr/>
            </p:nvSpPr>
            <p:spPr>
              <a:xfrm flipH="1" flipV="1">
                <a:off x="1" y="-10282"/>
                <a:ext cx="978127" cy="1696743"/>
              </a:xfrm>
              <a:prstGeom prst="rect">
                <a:avLst/>
              </a:prstGeom>
              <a:solidFill>
                <a:srgbClr val="BA11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等腰三角形 16"/>
              <p:cNvSpPr/>
              <p:nvPr/>
            </p:nvSpPr>
            <p:spPr>
              <a:xfrm flipH="1" flipV="1">
                <a:off x="632552" y="-10282"/>
                <a:ext cx="978127" cy="1696743"/>
              </a:xfrm>
              <a:prstGeom prst="triangle">
                <a:avLst>
                  <a:gd name="adj" fmla="val 64517"/>
                </a:avLst>
              </a:prstGeom>
              <a:solidFill>
                <a:srgbClr val="BA11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45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4317271" flipH="1">
              <a:off x="-289337" y="1629933"/>
              <a:ext cx="1514081" cy="58534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等腰三角形 13"/>
            <p:cNvSpPr/>
            <p:nvPr/>
          </p:nvSpPr>
          <p:spPr>
            <a:xfrm rot="16200000" flipH="1" flipV="1">
              <a:off x="-692160" y="2386877"/>
              <a:ext cx="1981935" cy="597614"/>
            </a:xfrm>
            <a:prstGeom prst="triangle">
              <a:avLst/>
            </a:prstGeom>
            <a:solidFill>
              <a:srgbClr val="8E03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9" name="组合 48"/>
          <p:cNvGrpSpPr/>
          <p:nvPr/>
        </p:nvGrpSpPr>
        <p:grpSpPr>
          <a:xfrm flipH="1" flipV="1">
            <a:off x="4616364" y="1128312"/>
            <a:ext cx="4545518" cy="4613666"/>
            <a:chOff x="1" y="-609065"/>
            <a:chExt cx="4545518" cy="4613666"/>
          </a:xfrm>
        </p:grpSpPr>
        <p:pic>
          <p:nvPicPr>
            <p:cNvPr id="50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808045" flipH="1">
              <a:off x="1166413" y="1114875"/>
              <a:ext cx="1667754" cy="58534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130529" flipH="1">
              <a:off x="2822895" y="346954"/>
              <a:ext cx="1722624" cy="58534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等腰三角形 51"/>
            <p:cNvSpPr/>
            <p:nvPr/>
          </p:nvSpPr>
          <p:spPr>
            <a:xfrm flipH="1" flipV="1">
              <a:off x="1729009" y="-17730"/>
              <a:ext cx="2268431" cy="1003271"/>
            </a:xfrm>
            <a:prstGeom prst="triangle">
              <a:avLst/>
            </a:prstGeom>
            <a:solidFill>
              <a:srgbClr val="EE1C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53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390578" flipH="1">
              <a:off x="1462888" y="-133723"/>
              <a:ext cx="1722624" cy="58534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037442" flipH="1">
              <a:off x="-116077" y="3072371"/>
              <a:ext cx="1279120" cy="58534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5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332400" flipH="1">
              <a:off x="716942" y="1833937"/>
              <a:ext cx="2031759" cy="58534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等腰三角形 55"/>
            <p:cNvSpPr/>
            <p:nvPr/>
          </p:nvSpPr>
          <p:spPr>
            <a:xfrm rot="16200000" flipH="1" flipV="1">
              <a:off x="957023" y="-453874"/>
              <a:ext cx="1930187" cy="1619805"/>
            </a:xfrm>
            <a:prstGeom prst="triangle">
              <a:avLst>
                <a:gd name="adj" fmla="val 80337"/>
              </a:avLst>
            </a:prstGeom>
            <a:solidFill>
              <a:srgbClr val="A10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等腰三角形 56"/>
            <p:cNvSpPr/>
            <p:nvPr/>
          </p:nvSpPr>
          <p:spPr>
            <a:xfrm rot="8513780" flipH="1" flipV="1">
              <a:off x="363815" y="1238937"/>
              <a:ext cx="1954441" cy="731589"/>
            </a:xfrm>
            <a:prstGeom prst="triangle">
              <a:avLst/>
            </a:prstGeom>
            <a:solidFill>
              <a:srgbClr val="EE1C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58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7416804" flipH="1">
              <a:off x="72161" y="1029721"/>
              <a:ext cx="2846003" cy="78121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9" name="组合 58"/>
            <p:cNvGrpSpPr/>
            <p:nvPr/>
          </p:nvGrpSpPr>
          <p:grpSpPr>
            <a:xfrm>
              <a:off x="1" y="-10282"/>
              <a:ext cx="1610678" cy="2623902"/>
              <a:chOff x="1" y="-10282"/>
              <a:chExt cx="1610678" cy="2623902"/>
            </a:xfrm>
          </p:grpSpPr>
          <p:sp>
            <p:nvSpPr>
              <p:cNvPr id="62" name="等腰三角形 61"/>
              <p:cNvSpPr/>
              <p:nvPr/>
            </p:nvSpPr>
            <p:spPr>
              <a:xfrm flipH="1" flipV="1">
                <a:off x="1" y="1686461"/>
                <a:ext cx="978127" cy="927159"/>
              </a:xfrm>
              <a:prstGeom prst="triangle">
                <a:avLst>
                  <a:gd name="adj" fmla="val 36104"/>
                </a:avLst>
              </a:prstGeom>
              <a:solidFill>
                <a:srgbClr val="BA11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3" name="矩形 62"/>
              <p:cNvSpPr/>
              <p:nvPr/>
            </p:nvSpPr>
            <p:spPr>
              <a:xfrm flipH="1" flipV="1">
                <a:off x="1" y="-10282"/>
                <a:ext cx="978127" cy="1696743"/>
              </a:xfrm>
              <a:prstGeom prst="rect">
                <a:avLst/>
              </a:prstGeom>
              <a:solidFill>
                <a:srgbClr val="BA11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4" name="等腰三角形 63"/>
              <p:cNvSpPr/>
              <p:nvPr/>
            </p:nvSpPr>
            <p:spPr>
              <a:xfrm flipH="1" flipV="1">
                <a:off x="632552" y="-10282"/>
                <a:ext cx="978127" cy="1696743"/>
              </a:xfrm>
              <a:prstGeom prst="triangle">
                <a:avLst>
                  <a:gd name="adj" fmla="val 64517"/>
                </a:avLst>
              </a:prstGeom>
              <a:solidFill>
                <a:srgbClr val="BA11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60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4317271" flipH="1">
              <a:off x="-289337" y="1629933"/>
              <a:ext cx="1514081" cy="58534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等腰三角形 60"/>
            <p:cNvSpPr/>
            <p:nvPr/>
          </p:nvSpPr>
          <p:spPr>
            <a:xfrm rot="16200000" flipH="1" flipV="1">
              <a:off x="-692160" y="2386877"/>
              <a:ext cx="1981935" cy="597614"/>
            </a:xfrm>
            <a:prstGeom prst="triangle">
              <a:avLst/>
            </a:prstGeom>
            <a:solidFill>
              <a:srgbClr val="8E03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9" name="Freeform 150"/>
          <p:cNvSpPr>
            <a:spLocks noEditPoints="1"/>
          </p:cNvSpPr>
          <p:nvPr/>
        </p:nvSpPr>
        <p:spPr bwMode="auto">
          <a:xfrm>
            <a:off x="4175929" y="1071236"/>
            <a:ext cx="792142" cy="825307"/>
          </a:xfrm>
          <a:custGeom>
            <a:avLst/>
            <a:gdLst/>
            <a:ahLst/>
            <a:cxnLst>
              <a:cxn ang="0">
                <a:pos x="5" y="35"/>
              </a:cxn>
              <a:cxn ang="0">
                <a:pos x="0" y="29"/>
              </a:cxn>
              <a:cxn ang="0">
                <a:pos x="5" y="24"/>
              </a:cxn>
              <a:cxn ang="0">
                <a:pos x="11" y="29"/>
              </a:cxn>
              <a:cxn ang="0">
                <a:pos x="5" y="35"/>
              </a:cxn>
              <a:cxn ang="0">
                <a:pos x="12" y="20"/>
              </a:cxn>
              <a:cxn ang="0">
                <a:pos x="6" y="13"/>
              </a:cxn>
              <a:cxn ang="0">
                <a:pos x="12" y="7"/>
              </a:cxn>
              <a:cxn ang="0">
                <a:pos x="19" y="13"/>
              </a:cxn>
              <a:cxn ang="0">
                <a:pos x="12" y="20"/>
              </a:cxn>
              <a:cxn ang="0">
                <a:pos x="12" y="50"/>
              </a:cxn>
              <a:cxn ang="0">
                <a:pos x="7" y="45"/>
              </a:cxn>
              <a:cxn ang="0">
                <a:pos x="12" y="40"/>
              </a:cxn>
              <a:cxn ang="0">
                <a:pos x="17" y="45"/>
              </a:cxn>
              <a:cxn ang="0">
                <a:pos x="12" y="50"/>
              </a:cxn>
              <a:cxn ang="0">
                <a:pos x="28" y="13"/>
              </a:cxn>
              <a:cxn ang="0">
                <a:pos x="21" y="6"/>
              </a:cxn>
              <a:cxn ang="0">
                <a:pos x="28" y="0"/>
              </a:cxn>
              <a:cxn ang="0">
                <a:pos x="35" y="6"/>
              </a:cxn>
              <a:cxn ang="0">
                <a:pos x="28" y="13"/>
              </a:cxn>
              <a:cxn ang="0">
                <a:pos x="28" y="57"/>
              </a:cxn>
              <a:cxn ang="0">
                <a:pos x="24" y="52"/>
              </a:cxn>
              <a:cxn ang="0">
                <a:pos x="28" y="48"/>
              </a:cxn>
              <a:cxn ang="0">
                <a:pos x="33" y="52"/>
              </a:cxn>
              <a:cxn ang="0">
                <a:pos x="28" y="57"/>
              </a:cxn>
              <a:cxn ang="0">
                <a:pos x="44" y="49"/>
              </a:cxn>
              <a:cxn ang="0">
                <a:pos x="40" y="45"/>
              </a:cxn>
              <a:cxn ang="0">
                <a:pos x="44" y="41"/>
              </a:cxn>
              <a:cxn ang="0">
                <a:pos x="48" y="45"/>
              </a:cxn>
              <a:cxn ang="0">
                <a:pos x="44" y="49"/>
              </a:cxn>
              <a:cxn ang="0">
                <a:pos x="44" y="16"/>
              </a:cxn>
              <a:cxn ang="0">
                <a:pos x="41" y="13"/>
              </a:cxn>
              <a:cxn ang="0">
                <a:pos x="44" y="10"/>
              </a:cxn>
              <a:cxn ang="0">
                <a:pos x="47" y="13"/>
              </a:cxn>
              <a:cxn ang="0">
                <a:pos x="44" y="16"/>
              </a:cxn>
              <a:cxn ang="0">
                <a:pos x="51" y="33"/>
              </a:cxn>
              <a:cxn ang="0">
                <a:pos x="48" y="29"/>
              </a:cxn>
              <a:cxn ang="0">
                <a:pos x="51" y="26"/>
              </a:cxn>
              <a:cxn ang="0">
                <a:pos x="55" y="29"/>
              </a:cxn>
              <a:cxn ang="0">
                <a:pos x="51" y="33"/>
              </a:cxn>
            </a:cxnLst>
            <a:rect l="0" t="0" r="r" b="b"/>
            <a:pathLst>
              <a:path w="55" h="57">
                <a:moveTo>
                  <a:pt x="5" y="35"/>
                </a:moveTo>
                <a:cubicBezTo>
                  <a:pt x="2" y="35"/>
                  <a:pt x="0" y="32"/>
                  <a:pt x="0" y="29"/>
                </a:cubicBezTo>
                <a:cubicBezTo>
                  <a:pt x="0" y="26"/>
                  <a:pt x="2" y="24"/>
                  <a:pt x="5" y="24"/>
                </a:cubicBezTo>
                <a:cubicBezTo>
                  <a:pt x="9" y="24"/>
                  <a:pt x="11" y="26"/>
                  <a:pt x="11" y="29"/>
                </a:cubicBezTo>
                <a:cubicBezTo>
                  <a:pt x="11" y="32"/>
                  <a:pt x="9" y="35"/>
                  <a:pt x="5" y="35"/>
                </a:cubicBezTo>
                <a:close/>
                <a:moveTo>
                  <a:pt x="12" y="20"/>
                </a:moveTo>
                <a:cubicBezTo>
                  <a:pt x="9" y="20"/>
                  <a:pt x="6" y="17"/>
                  <a:pt x="6" y="13"/>
                </a:cubicBezTo>
                <a:cubicBezTo>
                  <a:pt x="6" y="10"/>
                  <a:pt x="9" y="7"/>
                  <a:pt x="12" y="7"/>
                </a:cubicBezTo>
                <a:cubicBezTo>
                  <a:pt x="16" y="7"/>
                  <a:pt x="19" y="10"/>
                  <a:pt x="19" y="13"/>
                </a:cubicBezTo>
                <a:cubicBezTo>
                  <a:pt x="19" y="17"/>
                  <a:pt x="16" y="20"/>
                  <a:pt x="12" y="20"/>
                </a:cubicBezTo>
                <a:close/>
                <a:moveTo>
                  <a:pt x="12" y="50"/>
                </a:moveTo>
                <a:cubicBezTo>
                  <a:pt x="9" y="50"/>
                  <a:pt x="7" y="48"/>
                  <a:pt x="7" y="45"/>
                </a:cubicBezTo>
                <a:cubicBezTo>
                  <a:pt x="7" y="42"/>
                  <a:pt x="9" y="40"/>
                  <a:pt x="12" y="40"/>
                </a:cubicBezTo>
                <a:cubicBezTo>
                  <a:pt x="15" y="40"/>
                  <a:pt x="17" y="42"/>
                  <a:pt x="17" y="45"/>
                </a:cubicBezTo>
                <a:cubicBezTo>
                  <a:pt x="17" y="48"/>
                  <a:pt x="15" y="50"/>
                  <a:pt x="12" y="50"/>
                </a:cubicBezTo>
                <a:close/>
                <a:moveTo>
                  <a:pt x="28" y="13"/>
                </a:moveTo>
                <a:cubicBezTo>
                  <a:pt x="25" y="13"/>
                  <a:pt x="21" y="10"/>
                  <a:pt x="21" y="6"/>
                </a:cubicBezTo>
                <a:cubicBezTo>
                  <a:pt x="21" y="3"/>
                  <a:pt x="25" y="0"/>
                  <a:pt x="28" y="0"/>
                </a:cubicBezTo>
                <a:cubicBezTo>
                  <a:pt x="32" y="0"/>
                  <a:pt x="35" y="3"/>
                  <a:pt x="35" y="6"/>
                </a:cubicBezTo>
                <a:cubicBezTo>
                  <a:pt x="35" y="10"/>
                  <a:pt x="32" y="13"/>
                  <a:pt x="28" y="13"/>
                </a:cubicBezTo>
                <a:close/>
                <a:moveTo>
                  <a:pt x="28" y="57"/>
                </a:moveTo>
                <a:cubicBezTo>
                  <a:pt x="26" y="57"/>
                  <a:pt x="24" y="55"/>
                  <a:pt x="24" y="52"/>
                </a:cubicBezTo>
                <a:cubicBezTo>
                  <a:pt x="24" y="50"/>
                  <a:pt x="26" y="48"/>
                  <a:pt x="28" y="48"/>
                </a:cubicBezTo>
                <a:cubicBezTo>
                  <a:pt x="31" y="48"/>
                  <a:pt x="33" y="50"/>
                  <a:pt x="33" y="52"/>
                </a:cubicBezTo>
                <a:cubicBezTo>
                  <a:pt x="33" y="55"/>
                  <a:pt x="31" y="57"/>
                  <a:pt x="28" y="57"/>
                </a:cubicBezTo>
                <a:close/>
                <a:moveTo>
                  <a:pt x="44" y="49"/>
                </a:moveTo>
                <a:cubicBezTo>
                  <a:pt x="42" y="49"/>
                  <a:pt x="40" y="48"/>
                  <a:pt x="40" y="45"/>
                </a:cubicBezTo>
                <a:cubicBezTo>
                  <a:pt x="40" y="43"/>
                  <a:pt x="42" y="41"/>
                  <a:pt x="44" y="41"/>
                </a:cubicBezTo>
                <a:cubicBezTo>
                  <a:pt x="47" y="41"/>
                  <a:pt x="48" y="43"/>
                  <a:pt x="48" y="45"/>
                </a:cubicBezTo>
                <a:cubicBezTo>
                  <a:pt x="48" y="48"/>
                  <a:pt x="47" y="49"/>
                  <a:pt x="44" y="49"/>
                </a:cubicBezTo>
                <a:close/>
                <a:moveTo>
                  <a:pt x="44" y="16"/>
                </a:moveTo>
                <a:cubicBezTo>
                  <a:pt x="43" y="16"/>
                  <a:pt x="41" y="15"/>
                  <a:pt x="41" y="13"/>
                </a:cubicBezTo>
                <a:cubicBezTo>
                  <a:pt x="41" y="12"/>
                  <a:pt x="43" y="10"/>
                  <a:pt x="44" y="10"/>
                </a:cubicBezTo>
                <a:cubicBezTo>
                  <a:pt x="46" y="10"/>
                  <a:pt x="47" y="12"/>
                  <a:pt x="47" y="13"/>
                </a:cubicBezTo>
                <a:cubicBezTo>
                  <a:pt x="47" y="15"/>
                  <a:pt x="46" y="16"/>
                  <a:pt x="44" y="16"/>
                </a:cubicBezTo>
                <a:close/>
                <a:moveTo>
                  <a:pt x="51" y="33"/>
                </a:moveTo>
                <a:cubicBezTo>
                  <a:pt x="49" y="33"/>
                  <a:pt x="48" y="31"/>
                  <a:pt x="48" y="29"/>
                </a:cubicBezTo>
                <a:cubicBezTo>
                  <a:pt x="48" y="27"/>
                  <a:pt x="49" y="26"/>
                  <a:pt x="51" y="26"/>
                </a:cubicBezTo>
                <a:cubicBezTo>
                  <a:pt x="53" y="26"/>
                  <a:pt x="55" y="27"/>
                  <a:pt x="55" y="29"/>
                </a:cubicBezTo>
                <a:cubicBezTo>
                  <a:pt x="55" y="31"/>
                  <a:pt x="53" y="33"/>
                  <a:pt x="51" y="33"/>
                </a:cubicBezTo>
                <a:close/>
              </a:path>
            </a:pathLst>
          </a:custGeom>
          <a:solidFill>
            <a:srgbClr val="EC182F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69952" tIns="34976" rIns="69952" bIns="34976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70" name="组合 69"/>
          <p:cNvGrpSpPr/>
          <p:nvPr/>
        </p:nvGrpSpPr>
        <p:grpSpPr>
          <a:xfrm>
            <a:off x="1691083" y="2038721"/>
            <a:ext cx="5781074" cy="1172080"/>
            <a:chOff x="3573543" y="1842828"/>
            <a:chExt cx="5658511" cy="1147238"/>
          </a:xfrm>
        </p:grpSpPr>
        <p:sp>
          <p:nvSpPr>
            <p:cNvPr id="71" name="TextBox 70"/>
            <p:cNvSpPr txBox="1"/>
            <p:nvPr/>
          </p:nvSpPr>
          <p:spPr>
            <a:xfrm>
              <a:off x="3573543" y="1842828"/>
              <a:ext cx="5639677" cy="549787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ko-KR" alt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lgun Gothic" pitchFamily="34" charset="-127"/>
                  <a:ea typeface="Malgun Gothic" pitchFamily="34" charset="-127"/>
                </a:rPr>
                <a:t>외국인재중취업허가 </a:t>
              </a:r>
              <a:r>
                <a:rPr lang="ko-KR" altLang="en-US" sz="3200" b="1" dirty="0" smtClean="0">
                  <a:solidFill>
                    <a:srgbClr val="EE1C3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lgun Gothic" pitchFamily="34" charset="-127"/>
                  <a:ea typeface="Malgun Gothic" pitchFamily="34" charset="-127"/>
                </a:rPr>
                <a:t>최신 정책</a:t>
              </a:r>
              <a:endParaRPr lang="zh-CN" altLang="en-US" sz="3200" b="1" dirty="0">
                <a:solidFill>
                  <a:srgbClr val="EE1C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Dotum" pitchFamily="34" charset="-127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861711" y="2590905"/>
              <a:ext cx="4370343" cy="39916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ko-KR" altLang="en-US" sz="2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lgun Gothic" pitchFamily="34" charset="-127"/>
                  <a:ea typeface="Malgun Gothic" pitchFamily="34" charset="-127"/>
                </a:rPr>
                <a:t>외국전문가및외국인취업사무센터</a:t>
              </a:r>
              <a:endParaRPr lang="zh-CN" alt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Dotum" pitchFamily="34" charset="-127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94482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4"/>
          <p:cNvGrpSpPr/>
          <p:nvPr/>
        </p:nvGrpSpPr>
        <p:grpSpPr>
          <a:xfrm rot="10800000" flipV="1">
            <a:off x="-486930" y="-2487"/>
            <a:ext cx="1975052" cy="1135276"/>
            <a:chOff x="7353666" y="0"/>
            <a:chExt cx="2365709" cy="1359829"/>
          </a:xfrm>
        </p:grpSpPr>
        <p:sp>
          <p:nvSpPr>
            <p:cNvPr id="6" name="直角三角形 5"/>
            <p:cNvSpPr/>
            <p:nvPr/>
          </p:nvSpPr>
          <p:spPr>
            <a:xfrm flipV="1">
              <a:off x="8163291" y="0"/>
              <a:ext cx="809625" cy="809625"/>
            </a:xfrm>
            <a:prstGeom prst="rtTriangle">
              <a:avLst/>
            </a:prstGeom>
            <a:solidFill>
              <a:srgbClr val="EA19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直角三角形 6"/>
            <p:cNvSpPr/>
            <p:nvPr/>
          </p:nvSpPr>
          <p:spPr>
            <a:xfrm flipH="1" flipV="1">
              <a:off x="7353666" y="0"/>
              <a:ext cx="809625" cy="809625"/>
            </a:xfrm>
            <a:prstGeom prst="rtTriangle">
              <a:avLst/>
            </a:prstGeom>
            <a:solidFill>
              <a:srgbClr val="B50F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rot="2700000">
              <a:off x="8590388" y="230842"/>
              <a:ext cx="1128987" cy="1128987"/>
            </a:xfrm>
            <a:prstGeom prst="rtTriangle">
              <a:avLst/>
            </a:prstGeom>
            <a:solidFill>
              <a:srgbClr val="A40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矩形 12"/>
          <p:cNvSpPr/>
          <p:nvPr/>
        </p:nvSpPr>
        <p:spPr>
          <a:xfrm>
            <a:off x="1150156" y="430679"/>
            <a:ext cx="2448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 고급인재</a:t>
            </a:r>
            <a:endParaRPr lang="en-US" altLang="zh-CN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-15653" y="5104976"/>
            <a:ext cx="9159653" cy="36000"/>
          </a:xfrm>
          <a:prstGeom prst="rect">
            <a:avLst/>
          </a:prstGeom>
          <a:solidFill>
            <a:srgbClr val="EA19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-15654" y="4530702"/>
            <a:ext cx="9159653" cy="57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矩形 52"/>
          <p:cNvSpPr/>
          <p:nvPr/>
        </p:nvSpPr>
        <p:spPr>
          <a:xfrm>
            <a:off x="4806288" y="4368356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428303" y="335478"/>
            <a:ext cx="609031" cy="609031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3E8C8E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994679" y="2395106"/>
            <a:ext cx="81682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ko-KR" altLang="en-US" sz="1600" spc="-9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국내 일류 악단 등 예술단체에 의해 수석 지휘자</a:t>
            </a:r>
            <a:r>
              <a:rPr lang="en-US" sz="1600" spc="-9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spc="-9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총괄 예술감독 및 수석 연주자로 초빙된 자</a:t>
            </a:r>
            <a:endParaRPr lang="zh-CN" altLang="zh-CN" sz="1600" spc="-9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4925234" y="2076250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996045" y="3405186"/>
            <a:ext cx="79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국가급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성급 스포츠팀 또는 클럽에 의해 주력 운동선수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수석코치 또는 코치팀 핵심 멤버로 초빙된 자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4895497" y="4276758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998973" y="4115088"/>
            <a:ext cx="792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연간 급여 소득과 연간 개인소득세 납부액이 소정의 기준에 도달한 외국 국적의 인재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1947858" y="4897279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1888385" y="3904122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983337" y="2875557"/>
            <a:ext cx="76161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중앙 및 지방의 주요 언론사에 의해 고급 편집원 및 프로그램 진행자로 초빙된 자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1895820" y="2693285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grpSp>
        <p:nvGrpSpPr>
          <p:cNvPr id="3" name="组合 43"/>
          <p:cNvGrpSpPr/>
          <p:nvPr/>
        </p:nvGrpSpPr>
        <p:grpSpPr>
          <a:xfrm>
            <a:off x="1910677" y="1484850"/>
            <a:ext cx="1458652" cy="413875"/>
            <a:chOff x="571349" y="3078010"/>
            <a:chExt cx="1458652" cy="413875"/>
          </a:xfrm>
        </p:grpSpPr>
        <p:sp>
          <p:nvSpPr>
            <p:cNvPr id="88" name="矩形 87"/>
            <p:cNvSpPr/>
            <p:nvPr/>
          </p:nvSpPr>
          <p:spPr>
            <a:xfrm>
              <a:off x="571349" y="3078010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zh-CN" altLang="zh-CN" sz="1200" dirty="0">
                <a:solidFill>
                  <a:schemeClr val="bg1"/>
                </a:solidFill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575077" y="3245664"/>
              <a:ext cx="1454924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zh-CN" altLang="en-US" sz="1000" dirty="0">
                <a:solidFill>
                  <a:schemeClr val="bg1"/>
                </a:solidFill>
              </a:endParaRPr>
            </a:p>
          </p:txBody>
        </p:sp>
      </p:grpSp>
      <p:sp>
        <p:nvSpPr>
          <p:cNvPr id="90" name="矩形 89"/>
          <p:cNvSpPr/>
          <p:nvPr/>
        </p:nvSpPr>
        <p:spPr>
          <a:xfrm>
            <a:off x="1006836" y="1675343"/>
            <a:ext cx="79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ko-KR" altLang="en-US" sz="1600" spc="-3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국내</a:t>
            </a:r>
            <a:r>
              <a:rPr lang="en-US" sz="1600" spc="-3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3</a:t>
            </a:r>
            <a:r>
              <a:rPr lang="ko-KR" altLang="en-US" sz="1600" spc="-3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갑</a:t>
            </a:r>
            <a:r>
              <a:rPr lang="en-US" sz="1600" spc="-3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spc="-3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三甲</a:t>
            </a:r>
            <a:r>
              <a:rPr lang="en-US" sz="1600" spc="-3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r>
              <a:rPr lang="ko-KR" altLang="en-US" sz="1600" spc="-3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급 종합병원 또는 부성</a:t>
            </a:r>
            <a:r>
              <a:rPr lang="en-US" sz="1600" spc="-3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spc="-3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副省</a:t>
            </a:r>
            <a:r>
              <a:rPr lang="en-US" sz="1600" spc="-3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r>
              <a:rPr lang="ko-KR" altLang="en-US" sz="1600" spc="-3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급 이상 도시전문병원 또는 외국인 투자 병원에 의해 고위층 이상의 관리직 또는 부고</a:t>
            </a:r>
            <a:r>
              <a:rPr lang="en-US" sz="1600" spc="-3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spc="-3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副高</a:t>
            </a:r>
            <a:r>
              <a:rPr lang="en-US" sz="1600" spc="-3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r>
              <a:rPr lang="ko-KR" altLang="en-US" sz="1600" spc="-3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급 이상의 전문기술직으로 초빙된 자</a:t>
            </a:r>
            <a:endParaRPr lang="zh-CN" altLang="zh-CN" sz="1600" spc="-3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497023" y="338686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A</a:t>
            </a:r>
            <a:endParaRPr lang="zh-CN" altLang="en-US" sz="3600" dirty="0"/>
          </a:p>
        </p:txBody>
      </p:sp>
      <p:sp>
        <p:nvSpPr>
          <p:cNvPr id="68" name="矩形 67"/>
          <p:cNvSpPr/>
          <p:nvPr/>
        </p:nvSpPr>
        <p:spPr>
          <a:xfrm>
            <a:off x="990000" y="1012032"/>
            <a:ext cx="6447599" cy="4023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(3) </a:t>
            </a:r>
            <a:r>
              <a:rPr lang="ko-KR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시장이 지향하는 권장류 직종 수요에 부합되는 외국 인재</a:t>
            </a:r>
            <a:endParaRPr lang="zh-CN" altLang="en-US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grpSp>
        <p:nvGrpSpPr>
          <p:cNvPr id="5" name="组合 110"/>
          <p:cNvGrpSpPr/>
          <p:nvPr/>
        </p:nvGrpSpPr>
        <p:grpSpPr>
          <a:xfrm>
            <a:off x="562338" y="1681283"/>
            <a:ext cx="359394" cy="461665"/>
            <a:chOff x="4383222" y="2374341"/>
            <a:chExt cx="359394" cy="461665"/>
          </a:xfrm>
        </p:grpSpPr>
        <p:sp>
          <p:nvSpPr>
            <p:cNvPr id="107" name="椭圆 106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5</a:t>
              </a:r>
              <a:endParaRPr lang="zh-CN" altLang="en-US" sz="3600" dirty="0"/>
            </a:p>
          </p:txBody>
        </p:sp>
      </p:grpSp>
      <p:grpSp>
        <p:nvGrpSpPr>
          <p:cNvPr id="8" name="组合 111"/>
          <p:cNvGrpSpPr/>
          <p:nvPr/>
        </p:nvGrpSpPr>
        <p:grpSpPr>
          <a:xfrm>
            <a:off x="565958" y="4061192"/>
            <a:ext cx="359394" cy="461665"/>
            <a:chOff x="4383222" y="2374341"/>
            <a:chExt cx="359394" cy="461665"/>
          </a:xfrm>
        </p:grpSpPr>
        <p:sp>
          <p:nvSpPr>
            <p:cNvPr id="113" name="椭圆 112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4" name="矩形 113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9</a:t>
              </a:r>
              <a:endParaRPr lang="zh-CN" altLang="en-US" sz="3600" dirty="0"/>
            </a:p>
          </p:txBody>
        </p:sp>
      </p:grpSp>
      <p:grpSp>
        <p:nvGrpSpPr>
          <p:cNvPr id="10" name="组合 114"/>
          <p:cNvGrpSpPr/>
          <p:nvPr/>
        </p:nvGrpSpPr>
        <p:grpSpPr>
          <a:xfrm>
            <a:off x="565954" y="3403073"/>
            <a:ext cx="359394" cy="461665"/>
            <a:chOff x="4383222" y="2374341"/>
            <a:chExt cx="359394" cy="461665"/>
          </a:xfrm>
        </p:grpSpPr>
        <p:sp>
          <p:nvSpPr>
            <p:cNvPr id="116" name="椭圆 115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7" name="矩形 116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8</a:t>
              </a:r>
              <a:endParaRPr lang="zh-CN" altLang="en-US" sz="3600" dirty="0"/>
            </a:p>
          </p:txBody>
        </p:sp>
      </p:grpSp>
      <p:grpSp>
        <p:nvGrpSpPr>
          <p:cNvPr id="11" name="组合 117"/>
          <p:cNvGrpSpPr/>
          <p:nvPr/>
        </p:nvGrpSpPr>
        <p:grpSpPr>
          <a:xfrm>
            <a:off x="565958" y="2826095"/>
            <a:ext cx="359394" cy="461665"/>
            <a:chOff x="4383222" y="2374341"/>
            <a:chExt cx="359394" cy="461665"/>
          </a:xfrm>
        </p:grpSpPr>
        <p:sp>
          <p:nvSpPr>
            <p:cNvPr id="119" name="椭圆 118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0" name="矩形 119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7</a:t>
              </a:r>
              <a:endParaRPr lang="zh-CN" altLang="en-US" sz="3600" dirty="0"/>
            </a:p>
          </p:txBody>
        </p:sp>
      </p:grpSp>
      <p:grpSp>
        <p:nvGrpSpPr>
          <p:cNvPr id="12" name="组合 120"/>
          <p:cNvGrpSpPr/>
          <p:nvPr/>
        </p:nvGrpSpPr>
        <p:grpSpPr>
          <a:xfrm>
            <a:off x="567768" y="2358450"/>
            <a:ext cx="359394" cy="461665"/>
            <a:chOff x="4383222" y="2374341"/>
            <a:chExt cx="359394" cy="461665"/>
          </a:xfrm>
        </p:grpSpPr>
        <p:sp>
          <p:nvSpPr>
            <p:cNvPr id="122" name="椭圆 121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3" name="矩形 122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6</a:t>
              </a:r>
              <a:endParaRPr lang="zh-CN" alt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42375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4"/>
          <p:cNvGrpSpPr/>
          <p:nvPr/>
        </p:nvGrpSpPr>
        <p:grpSpPr>
          <a:xfrm rot="10800000" flipV="1">
            <a:off x="-486930" y="-2487"/>
            <a:ext cx="1975052" cy="1135276"/>
            <a:chOff x="7353666" y="0"/>
            <a:chExt cx="2365709" cy="1359829"/>
          </a:xfrm>
        </p:grpSpPr>
        <p:sp>
          <p:nvSpPr>
            <p:cNvPr id="6" name="直角三角形 5"/>
            <p:cNvSpPr/>
            <p:nvPr/>
          </p:nvSpPr>
          <p:spPr>
            <a:xfrm flipV="1">
              <a:off x="8163291" y="0"/>
              <a:ext cx="809625" cy="809625"/>
            </a:xfrm>
            <a:prstGeom prst="rtTriangle">
              <a:avLst/>
            </a:prstGeom>
            <a:solidFill>
              <a:srgbClr val="EA19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直角三角形 6"/>
            <p:cNvSpPr/>
            <p:nvPr/>
          </p:nvSpPr>
          <p:spPr>
            <a:xfrm flipH="1" flipV="1">
              <a:off x="7353666" y="0"/>
              <a:ext cx="809625" cy="809625"/>
            </a:xfrm>
            <a:prstGeom prst="rtTriangle">
              <a:avLst/>
            </a:prstGeom>
            <a:solidFill>
              <a:srgbClr val="B50F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rot="2700000">
              <a:off x="8590388" y="230842"/>
              <a:ext cx="1128987" cy="1128987"/>
            </a:xfrm>
            <a:prstGeom prst="rtTriangle">
              <a:avLst/>
            </a:prstGeom>
            <a:solidFill>
              <a:srgbClr val="A40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矩形 12"/>
          <p:cNvSpPr/>
          <p:nvPr/>
        </p:nvSpPr>
        <p:spPr>
          <a:xfrm>
            <a:off x="1150156" y="430679"/>
            <a:ext cx="2448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 고급인재</a:t>
            </a:r>
            <a:endParaRPr lang="en-US" altLang="zh-CN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-15653" y="5104976"/>
            <a:ext cx="9159653" cy="36000"/>
          </a:xfrm>
          <a:prstGeom prst="rect">
            <a:avLst/>
          </a:prstGeom>
          <a:solidFill>
            <a:srgbClr val="EA19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-15654" y="4530702"/>
            <a:ext cx="9159653" cy="57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矩形 52"/>
          <p:cNvSpPr/>
          <p:nvPr/>
        </p:nvSpPr>
        <p:spPr>
          <a:xfrm>
            <a:off x="4806288" y="4368356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428303" y="335478"/>
            <a:ext cx="609031" cy="609031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3E8C8E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994679" y="2335229"/>
            <a:ext cx="792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자신이 보유하고 있는 중대 기술발명</a:t>
            </a:r>
            <a:r>
              <a:rPr 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특허 등 자주적 지적재산권 또는 독점기술로 출자한 자로 연속</a:t>
            </a:r>
            <a:r>
              <a:rPr 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3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년간 인민폐</a:t>
            </a:r>
            <a:r>
              <a:rPr 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1,000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만 위안 이상의 매출액 또는</a:t>
            </a:r>
            <a:r>
              <a:rPr 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100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만 위안 이상의 연간 납세액을 유지하고 있는 기업의 이사장</a:t>
            </a:r>
            <a:r>
              <a:rPr 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법정대표인</a:t>
            </a:r>
            <a:r>
              <a:rPr 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총경리 또는 수석 기술전문가에 해당되는 자</a:t>
            </a:r>
            <a:endParaRPr lang="zh-CN" altLang="zh-CN" sz="1600" spc="-5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4925234" y="2076250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4921517" y="3143050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4895497" y="4276758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1947858" y="4897279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1888385" y="3904122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grpSp>
        <p:nvGrpSpPr>
          <p:cNvPr id="3" name="组合 43"/>
          <p:cNvGrpSpPr/>
          <p:nvPr/>
        </p:nvGrpSpPr>
        <p:grpSpPr>
          <a:xfrm>
            <a:off x="1910677" y="1484850"/>
            <a:ext cx="1458652" cy="413875"/>
            <a:chOff x="571349" y="3078010"/>
            <a:chExt cx="1458652" cy="413875"/>
          </a:xfrm>
        </p:grpSpPr>
        <p:sp>
          <p:nvSpPr>
            <p:cNvPr id="88" name="矩形 87"/>
            <p:cNvSpPr/>
            <p:nvPr/>
          </p:nvSpPr>
          <p:spPr>
            <a:xfrm>
              <a:off x="571349" y="3078010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zh-CN" altLang="zh-CN" sz="1200" dirty="0">
                <a:solidFill>
                  <a:schemeClr val="bg1"/>
                </a:solidFill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575077" y="3245664"/>
              <a:ext cx="1454924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zh-CN" altLang="en-US" sz="1000" dirty="0">
                <a:solidFill>
                  <a:schemeClr val="bg1"/>
                </a:solidFill>
              </a:endParaRPr>
            </a:p>
          </p:txBody>
        </p:sp>
      </p:grpSp>
      <p:sp>
        <p:nvSpPr>
          <p:cNvPr id="90" name="矩形 89"/>
          <p:cNvSpPr/>
          <p:nvPr/>
        </p:nvSpPr>
        <p:spPr>
          <a:xfrm>
            <a:off x="981989" y="1448100"/>
            <a:ext cx="792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자신이 보유하고 있는 중대 기술발명</a:t>
            </a:r>
            <a:r>
              <a:rPr 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특허 등 자주적 지적재산권 또는 독점기술로 출자한 자로 연속</a:t>
            </a:r>
            <a:r>
              <a:rPr 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3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년간 안정적인 투자 상황을 유지하고 있고 기업에 대한 실제 투자액 누계가 미화</a:t>
            </a:r>
            <a:r>
              <a:rPr 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50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만 달러에 도달하였으며 개인의 지분 비율이</a:t>
            </a:r>
            <a:r>
              <a:rPr 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30%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에 도달한 기업 창시자</a:t>
            </a:r>
            <a:endParaRPr lang="zh-CN" altLang="zh-CN" sz="1600" spc="-5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497023" y="338686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A</a:t>
            </a:r>
            <a:endParaRPr lang="zh-CN" altLang="en-US" sz="3600" dirty="0"/>
          </a:p>
        </p:txBody>
      </p:sp>
      <p:sp>
        <p:nvSpPr>
          <p:cNvPr id="68" name="矩形 67"/>
          <p:cNvSpPr/>
          <p:nvPr/>
        </p:nvSpPr>
        <p:spPr>
          <a:xfrm>
            <a:off x="988901" y="1022918"/>
            <a:ext cx="2263761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(4) </a:t>
            </a:r>
            <a:r>
              <a:rPr lang="ko-KR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혁신형 창업인재</a:t>
            </a:r>
            <a:endParaRPr lang="zh-CN" altLang="en-US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grpSp>
        <p:nvGrpSpPr>
          <p:cNvPr id="5" name="组合 110"/>
          <p:cNvGrpSpPr/>
          <p:nvPr/>
        </p:nvGrpSpPr>
        <p:grpSpPr>
          <a:xfrm>
            <a:off x="562338" y="1449959"/>
            <a:ext cx="359394" cy="461665"/>
            <a:chOff x="4383222" y="2374341"/>
            <a:chExt cx="359394" cy="461665"/>
          </a:xfrm>
        </p:grpSpPr>
        <p:sp>
          <p:nvSpPr>
            <p:cNvPr id="107" name="椭圆 106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</a:t>
              </a:r>
              <a:endParaRPr lang="zh-CN" altLang="en-US" sz="3600" dirty="0"/>
            </a:p>
          </p:txBody>
        </p:sp>
      </p:grpSp>
      <p:grpSp>
        <p:nvGrpSpPr>
          <p:cNvPr id="11" name="组合 120"/>
          <p:cNvGrpSpPr/>
          <p:nvPr/>
        </p:nvGrpSpPr>
        <p:grpSpPr>
          <a:xfrm>
            <a:off x="567768" y="2340759"/>
            <a:ext cx="359394" cy="461665"/>
            <a:chOff x="4383222" y="2374341"/>
            <a:chExt cx="359394" cy="461665"/>
          </a:xfrm>
        </p:grpSpPr>
        <p:sp>
          <p:nvSpPr>
            <p:cNvPr id="122" name="椭圆 121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3" name="矩形 122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2</a:t>
              </a:r>
              <a:endParaRPr lang="zh-CN" altLang="en-US" sz="3600" dirty="0"/>
            </a:p>
          </p:txBody>
        </p:sp>
      </p:grpSp>
      <p:sp>
        <p:nvSpPr>
          <p:cNvPr id="38" name="矩形 37"/>
          <p:cNvSpPr/>
          <p:nvPr/>
        </p:nvSpPr>
        <p:spPr>
          <a:xfrm>
            <a:off x="988901" y="3470893"/>
            <a:ext cx="2032929" cy="4023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(5) </a:t>
            </a:r>
            <a:r>
              <a:rPr lang="ko-KR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우수 청년인재</a:t>
            </a:r>
            <a:endParaRPr lang="zh-CN" altLang="en-US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grpSp>
        <p:nvGrpSpPr>
          <p:cNvPr id="39" name="组合 120"/>
          <p:cNvGrpSpPr/>
          <p:nvPr/>
        </p:nvGrpSpPr>
        <p:grpSpPr>
          <a:xfrm>
            <a:off x="589536" y="3882480"/>
            <a:ext cx="359394" cy="461665"/>
            <a:chOff x="4383222" y="2374341"/>
            <a:chExt cx="359394" cy="461665"/>
          </a:xfrm>
        </p:grpSpPr>
        <p:sp>
          <p:nvSpPr>
            <p:cNvPr id="40" name="椭圆 39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</a:t>
              </a:r>
              <a:endParaRPr lang="zh-CN" altLang="en-US" sz="3600" dirty="0"/>
            </a:p>
          </p:txBody>
        </p:sp>
      </p:grpSp>
      <p:sp>
        <p:nvSpPr>
          <p:cNvPr id="42" name="矩形 41"/>
          <p:cNvSpPr/>
          <p:nvPr/>
        </p:nvSpPr>
        <p:spPr>
          <a:xfrm>
            <a:off x="1055833" y="3885186"/>
            <a:ext cx="79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35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세 이하인 자로 세계 대학 랭킹</a:t>
            </a:r>
            <a:r>
              <a:rPr 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200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위권의 해외 대학</a:t>
            </a:r>
            <a:r>
              <a:rPr 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성취 기준에 대한 설명</a:t>
            </a:r>
            <a:r>
              <a:rPr 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5 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참조</a:t>
            </a:r>
            <a:r>
              <a:rPr 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 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또는 중국 내 대학에서 박사 학위를 취득하였거나 박사후</a:t>
            </a:r>
            <a:r>
              <a:rPr 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後</a:t>
            </a:r>
            <a:r>
              <a:rPr 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 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연구에 종사하는 청년인재</a:t>
            </a:r>
            <a:endParaRPr lang="zh-CN" altLang="zh-CN" sz="1600" spc="-5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988901" y="4509142"/>
            <a:ext cx="2924198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(6) </a:t>
            </a:r>
            <a:r>
              <a:rPr lang="ko-KR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점수가 </a:t>
            </a:r>
            <a:r>
              <a:rPr lang="en-US" altLang="ko-KR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85</a:t>
            </a:r>
            <a:r>
              <a:rPr lang="ko-KR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점 이상인 자</a:t>
            </a:r>
            <a:endParaRPr lang="zh-CN" altLang="en-US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375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7703" y="0"/>
            <a:ext cx="9151703" cy="51420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7704" y="4129605"/>
            <a:ext cx="9151703" cy="9764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8000" y="1199205"/>
            <a:ext cx="7668000" cy="110799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ko-KR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 재중 취업 지도목록 및 직종 수요에 부합되며 중국 경제</a:t>
            </a:r>
            <a:r>
              <a:rPr lang="en-US" altLang="ko-KR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사회의 발전에 시급히 필요한 외국인 전문인재로 다음 각 호의 어느 하나에 해당되는 경우</a:t>
            </a:r>
            <a:r>
              <a:rPr lang="en-US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 B </a:t>
            </a:r>
            <a:r>
              <a:rPr lang="ko-KR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유형으로 확정</a:t>
            </a:r>
            <a:r>
              <a:rPr lang="en-US" altLang="ko-KR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.</a:t>
            </a:r>
            <a:endParaRPr lang="en-US" altLang="zh-CN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5106059"/>
            <a:ext cx="9144000" cy="36000"/>
          </a:xfrm>
          <a:prstGeom prst="rect">
            <a:avLst/>
          </a:prstGeom>
          <a:solidFill>
            <a:srgbClr val="EE1C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>
            <a:off x="4143512" y="-100358"/>
            <a:ext cx="662664" cy="669072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B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71030" y="590594"/>
            <a:ext cx="2401940" cy="4385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 전문인재</a:t>
            </a:r>
            <a:endParaRPr lang="zh-CN" alt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1058893" y="2341390"/>
            <a:ext cx="730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ko-KR" altLang="en-US" sz="18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학사 이상의 학위를 취득하였으며 해당 직종에 </a:t>
            </a:r>
            <a:r>
              <a:rPr lang="en-US" sz="18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2</a:t>
            </a:r>
            <a:r>
              <a:rPr lang="ko-KR" altLang="en-US" sz="18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년 이상 종사한 경력이 있는 외국인 전문인재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1058893" y="3036427"/>
            <a:ext cx="7308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800" dirty="0" smtClean="0">
                <a:solidFill>
                  <a:schemeClr val="bg1"/>
                </a:solidFill>
              </a:rPr>
              <a:t>중국 내 대학에서 석사 또는 그 이상의 학위를 취득한 우수 졸업생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058893" y="3454465"/>
            <a:ext cx="730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ko-KR" altLang="en-US" sz="18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세계 대학 랭킹</a:t>
            </a:r>
            <a:r>
              <a:rPr lang="en-US" sz="18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100</a:t>
            </a:r>
            <a:r>
              <a:rPr lang="ko-KR" altLang="en-US" sz="18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위권 안의 해외 대학에서 석사 또는 그 이상의 학위를 취득한 졸업생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1058893" y="4149502"/>
            <a:ext cx="1407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외국어 교사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58893" y="4567540"/>
            <a:ext cx="3199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점수가 </a:t>
            </a:r>
            <a:r>
              <a:rPr lang="en-US" altLang="ko-KR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60</a:t>
            </a:r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점 이상인 전문인재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38000" y="2341390"/>
            <a:ext cx="3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US" altLang="zh-CN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(1) 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38000" y="3036427"/>
            <a:ext cx="3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US" altLang="zh-CN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(2) 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38000" y="3454465"/>
            <a:ext cx="3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US" altLang="zh-CN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(3) 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38000" y="4149502"/>
            <a:ext cx="3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US" altLang="zh-CN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(4) 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38000" y="4567540"/>
            <a:ext cx="3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US" altLang="zh-CN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(5) 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285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7703" y="0"/>
            <a:ext cx="9151703" cy="51420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7704" y="4129605"/>
            <a:ext cx="9151703" cy="9764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8000" y="1054965"/>
            <a:ext cx="7668000" cy="130381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ko-KR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국내 노동력 시장의 수요를 만족시킬 수 있고 국가의 정책 규정에 부합되는 임시적</a:t>
            </a:r>
            <a:r>
              <a:rPr lang="en-US" altLang="ko-KR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계절적</a:t>
            </a:r>
            <a:r>
              <a:rPr lang="en-US" altLang="ko-KR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비기술적 또는 서비스 직종에 종사하는 외국인 일반 인력으로 다음 각 호의 어느 하나에 해당되는 경우</a:t>
            </a:r>
            <a:r>
              <a:rPr lang="en-US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 C </a:t>
            </a:r>
            <a:r>
              <a:rPr lang="ko-KR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유형으로 확정하여 할당제 관리 시행</a:t>
            </a:r>
            <a:r>
              <a:rPr lang="en-US" altLang="ko-KR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幼圆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5106059"/>
            <a:ext cx="9144000" cy="36000"/>
          </a:xfrm>
          <a:prstGeom prst="rect">
            <a:avLst/>
          </a:prstGeom>
          <a:solidFill>
            <a:srgbClr val="EE1C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>
            <a:off x="4143512" y="-100358"/>
            <a:ext cx="662664" cy="669072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C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16528" y="590594"/>
            <a:ext cx="2510944" cy="4385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 일반 인력</a:t>
            </a:r>
            <a:endParaRPr lang="zh-CN" alt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058893" y="2341390"/>
            <a:ext cx="730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국무원 관련 행정주관부서의 비준</a:t>
            </a: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권한 위임</a:t>
            </a: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)</a:t>
            </a:r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을 거쳐 채용하거나 중국 정부와 외국 정부간의 협약에 의거하여 채용하는 외국인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58893" y="3036427"/>
            <a:ext cx="6497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정부간 협약에 근거하여 중국에서 실습</a:t>
            </a:r>
            <a:r>
              <a:rPr lang="en-US" altLang="ko-KR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견습하는 외국인 청년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058893" y="3454465"/>
            <a:ext cx="73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ko-KR" altLang="en-US" sz="1800" spc="-6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 고급인재의 수행원으로 중국에서 가사 서비스에 종사하는 외국인</a:t>
            </a:r>
            <a:endParaRPr lang="zh-CN" altLang="en-US" sz="1800" spc="-6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058893" y="3882802"/>
            <a:ext cx="5291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원양어업 등 특수 영역의 업무에 종사하는 외국인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058893" y="4300840"/>
            <a:ext cx="3430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8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계절성 노동에 종사하는 외국인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738000" y="2341390"/>
            <a:ext cx="3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US" altLang="zh-CN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(1) 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738000" y="3036427"/>
            <a:ext cx="3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US" altLang="zh-CN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(2) 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38000" y="3454465"/>
            <a:ext cx="3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US" altLang="zh-CN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(3) 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38000" y="3882802"/>
            <a:ext cx="3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US" altLang="zh-CN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(4) 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738000" y="4300840"/>
            <a:ext cx="3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US" altLang="zh-CN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(5) 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058893" y="4672315"/>
            <a:ext cx="4834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800" dirty="0" smtClean="0">
                <a:solidFill>
                  <a:schemeClr val="bg1"/>
                </a:solidFill>
              </a:rPr>
              <a:t>직종별로 할당제 관리를 시행하는 기타 외국인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738000" y="4672315"/>
            <a:ext cx="3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US" altLang="zh-CN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(6) 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285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7703" y="0"/>
            <a:ext cx="9151703" cy="51420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4"/>
          <p:cNvGrpSpPr/>
          <p:nvPr/>
        </p:nvGrpSpPr>
        <p:grpSpPr>
          <a:xfrm rot="5400000">
            <a:off x="-503618" y="-921627"/>
            <a:ext cx="2976319" cy="4137028"/>
            <a:chOff x="314742" y="-4918286"/>
            <a:chExt cx="2976319" cy="4137028"/>
          </a:xfrm>
        </p:grpSpPr>
        <p:pic>
          <p:nvPicPr>
            <p:cNvPr id="56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366670" flipH="1">
              <a:off x="-100804" y="-2030293"/>
              <a:ext cx="1664581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616804" flipV="1">
              <a:off x="708587" y="-3437383"/>
              <a:ext cx="4052541" cy="111240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" name="组合 51"/>
            <p:cNvGrpSpPr/>
            <p:nvPr/>
          </p:nvGrpSpPr>
          <p:grpSpPr>
            <a:xfrm rot="10800000" flipH="1" flipV="1">
              <a:off x="624885" y="-4918286"/>
              <a:ext cx="2293511" cy="3736282"/>
              <a:chOff x="1" y="-10282"/>
              <a:chExt cx="1610678" cy="2623902"/>
            </a:xfrm>
          </p:grpSpPr>
          <p:sp>
            <p:nvSpPr>
              <p:cNvPr id="53" name="等腰三角形 52"/>
              <p:cNvSpPr/>
              <p:nvPr/>
            </p:nvSpPr>
            <p:spPr>
              <a:xfrm flipH="1" flipV="1">
                <a:off x="1" y="1686461"/>
                <a:ext cx="978127" cy="927159"/>
              </a:xfrm>
              <a:prstGeom prst="triangle">
                <a:avLst>
                  <a:gd name="adj" fmla="val 36104"/>
                </a:avLst>
              </a:prstGeom>
              <a:solidFill>
                <a:srgbClr val="BA11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4" name="矩形 53"/>
              <p:cNvSpPr/>
              <p:nvPr/>
            </p:nvSpPr>
            <p:spPr>
              <a:xfrm flipH="1" flipV="1">
                <a:off x="1" y="-10282"/>
                <a:ext cx="978127" cy="1696743"/>
              </a:xfrm>
              <a:prstGeom prst="rect">
                <a:avLst/>
              </a:prstGeom>
              <a:solidFill>
                <a:srgbClr val="BA11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5" name="等腰三角形 54"/>
              <p:cNvSpPr/>
              <p:nvPr/>
            </p:nvSpPr>
            <p:spPr>
              <a:xfrm flipH="1" flipV="1">
                <a:off x="632552" y="-10282"/>
                <a:ext cx="978127" cy="1696743"/>
              </a:xfrm>
              <a:prstGeom prst="triangle">
                <a:avLst>
                  <a:gd name="adj" fmla="val 64517"/>
                </a:avLst>
              </a:prstGeom>
              <a:solidFill>
                <a:srgbClr val="BA11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57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42238">
            <a:off x="1111263" y="761526"/>
            <a:ext cx="2471354" cy="7330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组合 2"/>
          <p:cNvGrpSpPr/>
          <p:nvPr/>
        </p:nvGrpSpPr>
        <p:grpSpPr>
          <a:xfrm rot="20631445">
            <a:off x="2378822" y="-1366303"/>
            <a:ext cx="3825256" cy="3852294"/>
            <a:chOff x="4142471" y="-4119624"/>
            <a:chExt cx="3265200" cy="3288279"/>
          </a:xfrm>
        </p:grpSpPr>
        <p:pic>
          <p:nvPicPr>
            <p:cNvPr id="48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008045" flipV="1">
              <a:off x="4422630" y="-1664835"/>
              <a:ext cx="2374784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590578" flipV="1">
              <a:off x="4142471" y="-3720666"/>
              <a:ext cx="3265200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0" name="等腰三角形 49"/>
            <p:cNvSpPr/>
            <p:nvPr/>
          </p:nvSpPr>
          <p:spPr>
            <a:xfrm rot="5400000">
              <a:off x="4124471" y="-3898641"/>
              <a:ext cx="2748473" cy="2306507"/>
            </a:xfrm>
            <a:prstGeom prst="triangle">
              <a:avLst>
                <a:gd name="adj" fmla="val 80337"/>
              </a:avLst>
            </a:prstGeom>
            <a:solidFill>
              <a:srgbClr val="A10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47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41578">
            <a:off x="3547133" y="1418584"/>
            <a:ext cx="2585604" cy="9788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组合 42"/>
          <p:cNvGrpSpPr/>
          <p:nvPr/>
        </p:nvGrpSpPr>
        <p:grpSpPr>
          <a:xfrm flipH="1">
            <a:off x="4483229" y="2995786"/>
            <a:ext cx="4938034" cy="2443957"/>
            <a:chOff x="-670706" y="3414023"/>
            <a:chExt cx="3395937" cy="1680735"/>
          </a:xfrm>
        </p:grpSpPr>
        <p:pic>
          <p:nvPicPr>
            <p:cNvPr id="41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532400" flipV="1">
              <a:off x="-167874" y="4261268"/>
              <a:ext cx="2893105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等腰三角形 41"/>
            <p:cNvSpPr/>
            <p:nvPr/>
          </p:nvSpPr>
          <p:spPr>
            <a:xfrm rot="19313780">
              <a:off x="-670706" y="3414023"/>
              <a:ext cx="2783009" cy="1041740"/>
            </a:xfrm>
            <a:prstGeom prst="triangle">
              <a:avLst/>
            </a:prstGeom>
            <a:solidFill>
              <a:srgbClr val="A10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1" name="组合 39"/>
          <p:cNvGrpSpPr/>
          <p:nvPr/>
        </p:nvGrpSpPr>
        <p:grpSpPr>
          <a:xfrm rot="5400000">
            <a:off x="3848106" y="824120"/>
            <a:ext cx="5265717" cy="2606136"/>
            <a:chOff x="364041" y="3673510"/>
            <a:chExt cx="3395937" cy="1680735"/>
          </a:xfrm>
        </p:grpSpPr>
        <p:pic>
          <p:nvPicPr>
            <p:cNvPr id="11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332400" flipV="1">
              <a:off x="364041" y="3673510"/>
              <a:ext cx="2893105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等腰三角形 12"/>
            <p:cNvSpPr/>
            <p:nvPr/>
          </p:nvSpPr>
          <p:spPr>
            <a:xfrm rot="8513780">
              <a:off x="976969" y="4312505"/>
              <a:ext cx="2783009" cy="1041740"/>
            </a:xfrm>
            <a:prstGeom prst="triangle">
              <a:avLst/>
            </a:prstGeom>
            <a:solidFill>
              <a:srgbClr val="BA11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2" name="组合 1"/>
          <p:cNvGrpSpPr/>
          <p:nvPr/>
        </p:nvGrpSpPr>
        <p:grpSpPr>
          <a:xfrm>
            <a:off x="2234667" y="-562995"/>
            <a:ext cx="6915150" cy="6992595"/>
            <a:chOff x="3004433" y="-537904"/>
            <a:chExt cx="6139567" cy="6208326"/>
          </a:xfrm>
        </p:grpSpPr>
        <p:pic>
          <p:nvPicPr>
            <p:cNvPr id="6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808045" flipV="1">
              <a:off x="5479438" y="-537904"/>
              <a:ext cx="2374784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3" name="组合 38"/>
            <p:cNvGrpSpPr/>
            <p:nvPr/>
          </p:nvGrpSpPr>
          <p:grpSpPr>
            <a:xfrm flipV="1">
              <a:off x="3004433" y="-33676"/>
              <a:ext cx="4010544" cy="1428599"/>
              <a:chOff x="3042574" y="479750"/>
              <a:chExt cx="4010544" cy="1428599"/>
            </a:xfrm>
          </p:grpSpPr>
          <p:pic>
            <p:nvPicPr>
              <p:cNvPr id="7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9130529" flipV="1">
                <a:off x="3042574" y="555570"/>
                <a:ext cx="2452915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等腰三角形 7"/>
              <p:cNvSpPr/>
              <p:nvPr/>
            </p:nvSpPr>
            <p:spPr>
              <a:xfrm>
                <a:off x="3823006" y="479750"/>
                <a:ext cx="3230112" cy="1428599"/>
              </a:xfrm>
              <a:prstGeom prst="triangle">
                <a:avLst/>
              </a:prstGeom>
              <a:solidFill>
                <a:srgbClr val="EE1C3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9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390578" flipV="1">
              <a:off x="4979144" y="1240026"/>
              <a:ext cx="2452915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等腰三角形 11"/>
            <p:cNvSpPr/>
            <p:nvPr/>
          </p:nvSpPr>
          <p:spPr>
            <a:xfrm rot="16200000">
              <a:off x="5403908" y="222885"/>
              <a:ext cx="2748473" cy="2306507"/>
            </a:xfrm>
            <a:prstGeom prst="triangle">
              <a:avLst>
                <a:gd name="adj" fmla="val 80337"/>
              </a:avLst>
            </a:prstGeom>
            <a:solidFill>
              <a:srgbClr val="A10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4" name="组合 37"/>
            <p:cNvGrpSpPr/>
            <p:nvPr/>
          </p:nvGrpSpPr>
          <p:grpSpPr>
            <a:xfrm flipV="1">
              <a:off x="6458775" y="-46535"/>
              <a:ext cx="2685225" cy="5716957"/>
              <a:chOff x="6829900" y="-3819214"/>
              <a:chExt cx="2685225" cy="5716957"/>
            </a:xfrm>
          </p:grpSpPr>
          <p:pic>
            <p:nvPicPr>
              <p:cNvPr id="10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8037442" flipV="1">
                <a:off x="7859021" y="-3325263"/>
                <a:ext cx="1821392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7416804" flipV="1">
                <a:off x="5359832" y="-695565"/>
                <a:ext cx="4052541" cy="11124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25" name="组合 14"/>
              <p:cNvGrpSpPr/>
              <p:nvPr/>
            </p:nvGrpSpPr>
            <p:grpSpPr>
              <a:xfrm flipH="1" flipV="1">
                <a:off x="7221613" y="-1838539"/>
                <a:ext cx="2293511" cy="3736282"/>
                <a:chOff x="1" y="-10282"/>
                <a:chExt cx="1610678" cy="2623902"/>
              </a:xfrm>
            </p:grpSpPr>
            <p:sp>
              <p:nvSpPr>
                <p:cNvPr id="18" name="等腰三角形 17"/>
                <p:cNvSpPr/>
                <p:nvPr/>
              </p:nvSpPr>
              <p:spPr>
                <a:xfrm flipH="1" flipV="1">
                  <a:off x="1" y="1686461"/>
                  <a:ext cx="978127" cy="927159"/>
                </a:xfrm>
                <a:prstGeom prst="triangle">
                  <a:avLst>
                    <a:gd name="adj" fmla="val 36104"/>
                  </a:avLst>
                </a:prstGeom>
                <a:solidFill>
                  <a:srgbClr val="BA11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" name="矩形 18"/>
                <p:cNvSpPr/>
                <p:nvPr/>
              </p:nvSpPr>
              <p:spPr>
                <a:xfrm flipH="1" flipV="1">
                  <a:off x="1" y="-10282"/>
                  <a:ext cx="978127" cy="1696743"/>
                </a:xfrm>
                <a:prstGeom prst="rect">
                  <a:avLst/>
                </a:prstGeom>
                <a:solidFill>
                  <a:srgbClr val="BA11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" name="等腰三角形 19"/>
                <p:cNvSpPr/>
                <p:nvPr/>
              </p:nvSpPr>
              <p:spPr>
                <a:xfrm flipH="1" flipV="1">
                  <a:off x="632552" y="-10282"/>
                  <a:ext cx="978127" cy="1696743"/>
                </a:xfrm>
                <a:prstGeom prst="triangle">
                  <a:avLst>
                    <a:gd name="adj" fmla="val 64517"/>
                  </a:avLst>
                </a:prstGeom>
                <a:solidFill>
                  <a:srgbClr val="BA11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16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4317271" flipV="1">
                <a:off x="7771162" y="-1271316"/>
                <a:ext cx="2155962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7" name="等腰三角形 16"/>
              <p:cNvSpPr/>
              <p:nvPr/>
            </p:nvSpPr>
            <p:spPr>
              <a:xfrm rot="16200000">
                <a:off x="7678562" y="-2366637"/>
                <a:ext cx="2822159" cy="850967"/>
              </a:xfrm>
              <a:prstGeom prst="triangle">
                <a:avLst/>
              </a:prstGeom>
              <a:solidFill>
                <a:srgbClr val="8E031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37" name="TextBox 36"/>
          <p:cNvSpPr txBox="1"/>
          <p:nvPr/>
        </p:nvSpPr>
        <p:spPr>
          <a:xfrm>
            <a:off x="168067" y="3456769"/>
            <a:ext cx="5798703" cy="931024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 재중 취업</a:t>
            </a:r>
            <a:r>
              <a:rPr lang="en-US" altLang="ko-K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 </a:t>
            </a:r>
          </a:p>
          <a:p>
            <a:r>
              <a:rPr lang="ko-KR" altLang="en-US" sz="2800" b="1" dirty="0" smtClean="0">
                <a:solidFill>
                  <a:srgbClr val="EE1C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분류 관리 </a:t>
            </a:r>
            <a:r>
              <a:rPr lang="ko-KR" altLang="en-US" sz="2800" b="1" dirty="0" smtClean="0">
                <a:solidFill>
                  <a:srgbClr val="EE1C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서비스 </a:t>
            </a:r>
            <a:r>
              <a:rPr lang="ko-KR" altLang="en-US" sz="2800" b="1" dirty="0" smtClean="0">
                <a:solidFill>
                  <a:srgbClr val="EE1C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관련 부대적 정책</a:t>
            </a:r>
            <a:endParaRPr lang="zh-CN" alt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Freeform 150"/>
          <p:cNvSpPr>
            <a:spLocks noEditPoints="1"/>
          </p:cNvSpPr>
          <p:nvPr/>
        </p:nvSpPr>
        <p:spPr bwMode="auto">
          <a:xfrm>
            <a:off x="2423324" y="2693227"/>
            <a:ext cx="657329" cy="637791"/>
          </a:xfrm>
          <a:custGeom>
            <a:avLst/>
            <a:gdLst/>
            <a:ahLst/>
            <a:cxnLst>
              <a:cxn ang="0">
                <a:pos x="5" y="35"/>
              </a:cxn>
              <a:cxn ang="0">
                <a:pos x="0" y="29"/>
              </a:cxn>
              <a:cxn ang="0">
                <a:pos x="5" y="24"/>
              </a:cxn>
              <a:cxn ang="0">
                <a:pos x="11" y="29"/>
              </a:cxn>
              <a:cxn ang="0">
                <a:pos x="5" y="35"/>
              </a:cxn>
              <a:cxn ang="0">
                <a:pos x="12" y="20"/>
              </a:cxn>
              <a:cxn ang="0">
                <a:pos x="6" y="13"/>
              </a:cxn>
              <a:cxn ang="0">
                <a:pos x="12" y="7"/>
              </a:cxn>
              <a:cxn ang="0">
                <a:pos x="19" y="13"/>
              </a:cxn>
              <a:cxn ang="0">
                <a:pos x="12" y="20"/>
              </a:cxn>
              <a:cxn ang="0">
                <a:pos x="12" y="50"/>
              </a:cxn>
              <a:cxn ang="0">
                <a:pos x="7" y="45"/>
              </a:cxn>
              <a:cxn ang="0">
                <a:pos x="12" y="40"/>
              </a:cxn>
              <a:cxn ang="0">
                <a:pos x="17" y="45"/>
              </a:cxn>
              <a:cxn ang="0">
                <a:pos x="12" y="50"/>
              </a:cxn>
              <a:cxn ang="0">
                <a:pos x="28" y="13"/>
              </a:cxn>
              <a:cxn ang="0">
                <a:pos x="21" y="6"/>
              </a:cxn>
              <a:cxn ang="0">
                <a:pos x="28" y="0"/>
              </a:cxn>
              <a:cxn ang="0">
                <a:pos x="35" y="6"/>
              </a:cxn>
              <a:cxn ang="0">
                <a:pos x="28" y="13"/>
              </a:cxn>
              <a:cxn ang="0">
                <a:pos x="28" y="57"/>
              </a:cxn>
              <a:cxn ang="0">
                <a:pos x="24" y="52"/>
              </a:cxn>
              <a:cxn ang="0">
                <a:pos x="28" y="48"/>
              </a:cxn>
              <a:cxn ang="0">
                <a:pos x="33" y="52"/>
              </a:cxn>
              <a:cxn ang="0">
                <a:pos x="28" y="57"/>
              </a:cxn>
              <a:cxn ang="0">
                <a:pos x="44" y="49"/>
              </a:cxn>
              <a:cxn ang="0">
                <a:pos x="40" y="45"/>
              </a:cxn>
              <a:cxn ang="0">
                <a:pos x="44" y="41"/>
              </a:cxn>
              <a:cxn ang="0">
                <a:pos x="48" y="45"/>
              </a:cxn>
              <a:cxn ang="0">
                <a:pos x="44" y="49"/>
              </a:cxn>
              <a:cxn ang="0">
                <a:pos x="44" y="16"/>
              </a:cxn>
              <a:cxn ang="0">
                <a:pos x="41" y="13"/>
              </a:cxn>
              <a:cxn ang="0">
                <a:pos x="44" y="10"/>
              </a:cxn>
              <a:cxn ang="0">
                <a:pos x="47" y="13"/>
              </a:cxn>
              <a:cxn ang="0">
                <a:pos x="44" y="16"/>
              </a:cxn>
              <a:cxn ang="0">
                <a:pos x="51" y="33"/>
              </a:cxn>
              <a:cxn ang="0">
                <a:pos x="48" y="29"/>
              </a:cxn>
              <a:cxn ang="0">
                <a:pos x="51" y="26"/>
              </a:cxn>
              <a:cxn ang="0">
                <a:pos x="55" y="29"/>
              </a:cxn>
              <a:cxn ang="0">
                <a:pos x="51" y="33"/>
              </a:cxn>
            </a:cxnLst>
            <a:rect l="0" t="0" r="r" b="b"/>
            <a:pathLst>
              <a:path w="55" h="57">
                <a:moveTo>
                  <a:pt x="5" y="35"/>
                </a:moveTo>
                <a:cubicBezTo>
                  <a:pt x="2" y="35"/>
                  <a:pt x="0" y="32"/>
                  <a:pt x="0" y="29"/>
                </a:cubicBezTo>
                <a:cubicBezTo>
                  <a:pt x="0" y="26"/>
                  <a:pt x="2" y="24"/>
                  <a:pt x="5" y="24"/>
                </a:cubicBezTo>
                <a:cubicBezTo>
                  <a:pt x="9" y="24"/>
                  <a:pt x="11" y="26"/>
                  <a:pt x="11" y="29"/>
                </a:cubicBezTo>
                <a:cubicBezTo>
                  <a:pt x="11" y="32"/>
                  <a:pt x="9" y="35"/>
                  <a:pt x="5" y="35"/>
                </a:cubicBezTo>
                <a:close/>
                <a:moveTo>
                  <a:pt x="12" y="20"/>
                </a:moveTo>
                <a:cubicBezTo>
                  <a:pt x="9" y="20"/>
                  <a:pt x="6" y="17"/>
                  <a:pt x="6" y="13"/>
                </a:cubicBezTo>
                <a:cubicBezTo>
                  <a:pt x="6" y="10"/>
                  <a:pt x="9" y="7"/>
                  <a:pt x="12" y="7"/>
                </a:cubicBezTo>
                <a:cubicBezTo>
                  <a:pt x="16" y="7"/>
                  <a:pt x="19" y="10"/>
                  <a:pt x="19" y="13"/>
                </a:cubicBezTo>
                <a:cubicBezTo>
                  <a:pt x="19" y="17"/>
                  <a:pt x="16" y="20"/>
                  <a:pt x="12" y="20"/>
                </a:cubicBezTo>
                <a:close/>
                <a:moveTo>
                  <a:pt x="12" y="50"/>
                </a:moveTo>
                <a:cubicBezTo>
                  <a:pt x="9" y="50"/>
                  <a:pt x="7" y="48"/>
                  <a:pt x="7" y="45"/>
                </a:cubicBezTo>
                <a:cubicBezTo>
                  <a:pt x="7" y="42"/>
                  <a:pt x="9" y="40"/>
                  <a:pt x="12" y="40"/>
                </a:cubicBezTo>
                <a:cubicBezTo>
                  <a:pt x="15" y="40"/>
                  <a:pt x="17" y="42"/>
                  <a:pt x="17" y="45"/>
                </a:cubicBezTo>
                <a:cubicBezTo>
                  <a:pt x="17" y="48"/>
                  <a:pt x="15" y="50"/>
                  <a:pt x="12" y="50"/>
                </a:cubicBezTo>
                <a:close/>
                <a:moveTo>
                  <a:pt x="28" y="13"/>
                </a:moveTo>
                <a:cubicBezTo>
                  <a:pt x="25" y="13"/>
                  <a:pt x="21" y="10"/>
                  <a:pt x="21" y="6"/>
                </a:cubicBezTo>
                <a:cubicBezTo>
                  <a:pt x="21" y="3"/>
                  <a:pt x="25" y="0"/>
                  <a:pt x="28" y="0"/>
                </a:cubicBezTo>
                <a:cubicBezTo>
                  <a:pt x="32" y="0"/>
                  <a:pt x="35" y="3"/>
                  <a:pt x="35" y="6"/>
                </a:cubicBezTo>
                <a:cubicBezTo>
                  <a:pt x="35" y="10"/>
                  <a:pt x="32" y="13"/>
                  <a:pt x="28" y="13"/>
                </a:cubicBezTo>
                <a:close/>
                <a:moveTo>
                  <a:pt x="28" y="57"/>
                </a:moveTo>
                <a:cubicBezTo>
                  <a:pt x="26" y="57"/>
                  <a:pt x="24" y="55"/>
                  <a:pt x="24" y="52"/>
                </a:cubicBezTo>
                <a:cubicBezTo>
                  <a:pt x="24" y="50"/>
                  <a:pt x="26" y="48"/>
                  <a:pt x="28" y="48"/>
                </a:cubicBezTo>
                <a:cubicBezTo>
                  <a:pt x="31" y="48"/>
                  <a:pt x="33" y="50"/>
                  <a:pt x="33" y="52"/>
                </a:cubicBezTo>
                <a:cubicBezTo>
                  <a:pt x="33" y="55"/>
                  <a:pt x="31" y="57"/>
                  <a:pt x="28" y="57"/>
                </a:cubicBezTo>
                <a:close/>
                <a:moveTo>
                  <a:pt x="44" y="49"/>
                </a:moveTo>
                <a:cubicBezTo>
                  <a:pt x="42" y="49"/>
                  <a:pt x="40" y="48"/>
                  <a:pt x="40" y="45"/>
                </a:cubicBezTo>
                <a:cubicBezTo>
                  <a:pt x="40" y="43"/>
                  <a:pt x="42" y="41"/>
                  <a:pt x="44" y="41"/>
                </a:cubicBezTo>
                <a:cubicBezTo>
                  <a:pt x="47" y="41"/>
                  <a:pt x="48" y="43"/>
                  <a:pt x="48" y="45"/>
                </a:cubicBezTo>
                <a:cubicBezTo>
                  <a:pt x="48" y="48"/>
                  <a:pt x="47" y="49"/>
                  <a:pt x="44" y="49"/>
                </a:cubicBezTo>
                <a:close/>
                <a:moveTo>
                  <a:pt x="44" y="16"/>
                </a:moveTo>
                <a:cubicBezTo>
                  <a:pt x="43" y="16"/>
                  <a:pt x="41" y="15"/>
                  <a:pt x="41" y="13"/>
                </a:cubicBezTo>
                <a:cubicBezTo>
                  <a:pt x="41" y="12"/>
                  <a:pt x="43" y="10"/>
                  <a:pt x="44" y="10"/>
                </a:cubicBezTo>
                <a:cubicBezTo>
                  <a:pt x="46" y="10"/>
                  <a:pt x="47" y="12"/>
                  <a:pt x="47" y="13"/>
                </a:cubicBezTo>
                <a:cubicBezTo>
                  <a:pt x="47" y="15"/>
                  <a:pt x="46" y="16"/>
                  <a:pt x="44" y="16"/>
                </a:cubicBezTo>
                <a:close/>
                <a:moveTo>
                  <a:pt x="51" y="33"/>
                </a:moveTo>
                <a:cubicBezTo>
                  <a:pt x="49" y="33"/>
                  <a:pt x="48" y="31"/>
                  <a:pt x="48" y="29"/>
                </a:cubicBezTo>
                <a:cubicBezTo>
                  <a:pt x="48" y="27"/>
                  <a:pt x="49" y="26"/>
                  <a:pt x="51" y="26"/>
                </a:cubicBezTo>
                <a:cubicBezTo>
                  <a:pt x="53" y="26"/>
                  <a:pt x="55" y="27"/>
                  <a:pt x="55" y="29"/>
                </a:cubicBezTo>
                <a:cubicBezTo>
                  <a:pt x="55" y="31"/>
                  <a:pt x="53" y="33"/>
                  <a:pt x="51" y="33"/>
                </a:cubicBezTo>
                <a:close/>
              </a:path>
            </a:pathLst>
          </a:custGeom>
          <a:solidFill>
            <a:srgbClr val="EC182F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69952" tIns="34976" rIns="69952" bIns="34976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797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0101"/>
          <a:stretch/>
        </p:blipFill>
        <p:spPr bwMode="auto">
          <a:xfrm>
            <a:off x="0" y="2524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4"/>
          <p:cNvGrpSpPr/>
          <p:nvPr/>
        </p:nvGrpSpPr>
        <p:grpSpPr>
          <a:xfrm rot="10800000" flipV="1">
            <a:off x="-486930" y="-2487"/>
            <a:ext cx="1975052" cy="1135276"/>
            <a:chOff x="7353666" y="0"/>
            <a:chExt cx="2365709" cy="1359829"/>
          </a:xfrm>
        </p:grpSpPr>
        <p:sp>
          <p:nvSpPr>
            <p:cNvPr id="6" name="直角三角形 5"/>
            <p:cNvSpPr/>
            <p:nvPr/>
          </p:nvSpPr>
          <p:spPr>
            <a:xfrm flipV="1">
              <a:off x="8163291" y="0"/>
              <a:ext cx="809625" cy="809625"/>
            </a:xfrm>
            <a:prstGeom prst="rtTriangle">
              <a:avLst/>
            </a:prstGeom>
            <a:solidFill>
              <a:srgbClr val="EA19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直角三角形 6"/>
            <p:cNvSpPr/>
            <p:nvPr/>
          </p:nvSpPr>
          <p:spPr>
            <a:xfrm flipH="1" flipV="1">
              <a:off x="7353666" y="0"/>
              <a:ext cx="809625" cy="809625"/>
            </a:xfrm>
            <a:prstGeom prst="rtTriangle">
              <a:avLst/>
            </a:prstGeom>
            <a:solidFill>
              <a:srgbClr val="B50F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rot="2700000">
              <a:off x="8590388" y="230842"/>
              <a:ext cx="1128987" cy="1128987"/>
            </a:xfrm>
            <a:prstGeom prst="rtTriangle">
              <a:avLst/>
            </a:prstGeom>
            <a:solidFill>
              <a:srgbClr val="A40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矩形 12"/>
          <p:cNvSpPr/>
          <p:nvPr/>
        </p:nvSpPr>
        <p:spPr>
          <a:xfrm>
            <a:off x="1150156" y="430679"/>
            <a:ext cx="7831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재중 장기 취업 외국인</a:t>
            </a:r>
            <a:r>
              <a:rPr lang="en-US" altLang="ko-KR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(90</a:t>
            </a:r>
            <a:r>
              <a:rPr lang="ko-KR" altLang="en-US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일 초과</a:t>
            </a:r>
            <a:r>
              <a:rPr lang="en-US" altLang="ko-KR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) </a:t>
            </a:r>
            <a:r>
              <a:rPr lang="ko-KR" altLang="en-US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분류 관련 부대적 정책</a:t>
            </a:r>
            <a:endParaRPr lang="en-US" altLang="zh-CN" sz="2400" b="1" spc="-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-15653" y="5104976"/>
            <a:ext cx="9159653" cy="36000"/>
          </a:xfrm>
          <a:prstGeom prst="rect">
            <a:avLst/>
          </a:prstGeom>
          <a:solidFill>
            <a:srgbClr val="EA19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-15654" y="4530702"/>
            <a:ext cx="9159653" cy="57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矩形 52"/>
          <p:cNvSpPr/>
          <p:nvPr/>
        </p:nvSpPr>
        <p:spPr>
          <a:xfrm>
            <a:off x="4806288" y="4368356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428303" y="335478"/>
            <a:ext cx="609031" cy="609031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3E8C8E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983337" y="2652289"/>
            <a:ext cx="81724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해외 주재 중국 대사관</a:t>
            </a:r>
            <a:r>
              <a:rPr lang="en-US" altLang="ko-KR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영사관은 </a:t>
            </a:r>
            <a:r>
              <a:rPr lang="en-US" altLang="ko-KR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R</a:t>
            </a:r>
            <a:r>
              <a:rPr lang="ko-KR" altLang="en-US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비자증명</a:t>
            </a:r>
            <a:r>
              <a:rPr lang="en-US" altLang="ko-KR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취업허가통보서와 대응되는 </a:t>
            </a:r>
            <a:r>
              <a:rPr lang="en-US" altLang="ko-KR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R</a:t>
            </a:r>
            <a:r>
              <a:rPr lang="ko-KR" altLang="en-US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비자 또는 취업비자 발급 가능</a:t>
            </a:r>
            <a:r>
              <a:rPr lang="en-US" altLang="ko-KR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pc="-5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4925234" y="2076250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4921517" y="3143050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983337" y="3688221"/>
            <a:ext cx="67505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해외 주재 중국 대사관</a:t>
            </a:r>
            <a:r>
              <a:rPr lang="en-US" altLang="ko-KR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영사관은 본인과 수행가족의 급행처리비 면제 가능</a:t>
            </a:r>
            <a:r>
              <a:rPr lang="en-US" altLang="ko-KR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6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4895497" y="4276758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1947858" y="4897279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1888385" y="3904122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983337" y="3060619"/>
            <a:ext cx="794158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5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해외 주재 중국 대사관</a:t>
            </a:r>
            <a:r>
              <a:rPr lang="en-US" altLang="ko-KR" sz="15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5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영사관은 그의 수행가족과 기타 수행원</a:t>
            </a:r>
            <a:r>
              <a:rPr lang="en-US" altLang="ko-KR" sz="15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5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배우자</a:t>
            </a:r>
            <a:r>
              <a:rPr lang="en-US" altLang="ko-KR" sz="15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5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미성년 자녀</a:t>
            </a:r>
            <a:r>
              <a:rPr lang="en-US" altLang="ko-KR" sz="15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5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개인 주치의</a:t>
            </a:r>
            <a:r>
              <a:rPr lang="en-US" altLang="ko-KR" sz="15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5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번역비서 등</a:t>
            </a:r>
            <a:r>
              <a:rPr lang="en-US" altLang="ko-KR" sz="15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r>
              <a:rPr lang="ko-KR" altLang="en-US" sz="15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에게 장기체류 비자 또는 복수 </a:t>
            </a:r>
            <a:r>
              <a:rPr lang="en-US" altLang="ko-KR" sz="15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S</a:t>
            </a:r>
            <a:r>
              <a:rPr lang="ko-KR" altLang="en-US" sz="15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비자 발급 가능</a:t>
            </a:r>
            <a:r>
              <a:rPr lang="en-US" altLang="ko-KR" sz="15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5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grpSp>
        <p:nvGrpSpPr>
          <p:cNvPr id="3" name="组合 43"/>
          <p:cNvGrpSpPr/>
          <p:nvPr/>
        </p:nvGrpSpPr>
        <p:grpSpPr>
          <a:xfrm>
            <a:off x="1910677" y="1484850"/>
            <a:ext cx="1458652" cy="413875"/>
            <a:chOff x="571349" y="3078010"/>
            <a:chExt cx="1458652" cy="413875"/>
          </a:xfrm>
        </p:grpSpPr>
        <p:sp>
          <p:nvSpPr>
            <p:cNvPr id="88" name="矩形 87"/>
            <p:cNvSpPr/>
            <p:nvPr/>
          </p:nvSpPr>
          <p:spPr>
            <a:xfrm>
              <a:off x="571349" y="3078010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zh-CN" altLang="zh-CN" sz="1200" dirty="0">
                <a:solidFill>
                  <a:schemeClr val="bg1"/>
                </a:solidFill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575077" y="3245664"/>
              <a:ext cx="1454924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zh-CN" altLang="en-US" sz="1000" dirty="0">
                <a:solidFill>
                  <a:schemeClr val="bg1"/>
                </a:solidFill>
              </a:endParaRPr>
            </a:p>
          </p:txBody>
        </p:sp>
      </p:grpSp>
      <p:sp>
        <p:nvSpPr>
          <p:cNvPr id="90" name="矩形 89"/>
          <p:cNvSpPr/>
          <p:nvPr/>
        </p:nvSpPr>
        <p:spPr>
          <a:xfrm>
            <a:off x="983337" y="1729775"/>
            <a:ext cx="7920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외국인 재중 취업 관리부서는 최장 </a:t>
            </a:r>
            <a:r>
              <a:rPr lang="en-US" altLang="ko-KR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5</a:t>
            </a:r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년까지의 취업허가통보서를 발급할 수 있으며</a:t>
            </a:r>
            <a:r>
              <a:rPr lang="en-US" altLang="ko-KR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;</a:t>
            </a:r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</a:t>
            </a:r>
            <a:endParaRPr lang="en-US" altLang="ko-KR" dirty="0" smtClean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/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허가 </a:t>
            </a:r>
            <a:r>
              <a:rPr lang="en-US" altLang="ko-KR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‘</a:t>
            </a:r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녹색통로</a:t>
            </a:r>
            <a:r>
              <a:rPr lang="en-US" altLang="ko-KR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’ </a:t>
            </a:r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및 </a:t>
            </a:r>
            <a:r>
              <a:rPr lang="en-US" altLang="ko-KR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‘</a:t>
            </a:r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결여 허용 접수</a:t>
            </a:r>
            <a:r>
              <a:rPr lang="en-US" altLang="ko-KR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容缺受理</a:t>
            </a:r>
            <a:r>
              <a:rPr lang="en-US" altLang="ko-KR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)’ </a:t>
            </a:r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등 편리화 서비스 조치를 누릴 수 있음</a:t>
            </a:r>
            <a:r>
              <a:rPr lang="en-US" altLang="ko-KR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; </a:t>
            </a:r>
          </a:p>
          <a:p>
            <a:pPr algn="just" latinLnBrk="1"/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인재 비자 발급 조건을 충족시키는 경우 서류 제출 없이 바로 취업허가 신청 가능</a:t>
            </a:r>
            <a:r>
              <a:rPr lang="en-US" altLang="ko-KR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</a:t>
            </a:r>
            <a:endParaRPr lang="zh-CN" altLang="zh-CN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497023" y="338686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A</a:t>
            </a:r>
            <a:endParaRPr lang="zh-CN" altLang="en-US" sz="3600" dirty="0"/>
          </a:p>
        </p:txBody>
      </p:sp>
      <p:sp>
        <p:nvSpPr>
          <p:cNvPr id="68" name="矩形 67"/>
          <p:cNvSpPr/>
          <p:nvPr/>
        </p:nvSpPr>
        <p:spPr>
          <a:xfrm>
            <a:off x="1039785" y="1044689"/>
            <a:ext cx="2900153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A </a:t>
            </a:r>
            <a:r>
              <a:rPr lang="ko-KR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유형의 외국인 고급인재</a:t>
            </a:r>
            <a:endParaRPr lang="zh-CN" altLang="en-US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grpSp>
        <p:nvGrpSpPr>
          <p:cNvPr id="5" name="组合 110"/>
          <p:cNvGrpSpPr/>
          <p:nvPr/>
        </p:nvGrpSpPr>
        <p:grpSpPr>
          <a:xfrm>
            <a:off x="562338" y="1724827"/>
            <a:ext cx="359394" cy="461665"/>
            <a:chOff x="4383222" y="2374341"/>
            <a:chExt cx="359394" cy="461665"/>
          </a:xfrm>
        </p:grpSpPr>
        <p:sp>
          <p:nvSpPr>
            <p:cNvPr id="107" name="椭圆 106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</a:t>
              </a:r>
              <a:endParaRPr lang="zh-CN" altLang="en-US" sz="3600" dirty="0"/>
            </a:p>
          </p:txBody>
        </p:sp>
      </p:grpSp>
      <p:grpSp>
        <p:nvGrpSpPr>
          <p:cNvPr id="8" name="组合 114"/>
          <p:cNvGrpSpPr/>
          <p:nvPr/>
        </p:nvGrpSpPr>
        <p:grpSpPr>
          <a:xfrm>
            <a:off x="565954" y="3620793"/>
            <a:ext cx="359394" cy="461665"/>
            <a:chOff x="4383222" y="2374341"/>
            <a:chExt cx="359394" cy="461665"/>
          </a:xfrm>
        </p:grpSpPr>
        <p:sp>
          <p:nvSpPr>
            <p:cNvPr id="116" name="椭圆 115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7" name="矩形 116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4</a:t>
              </a:r>
              <a:endParaRPr lang="zh-CN" altLang="en-US" sz="3600" dirty="0"/>
            </a:p>
          </p:txBody>
        </p:sp>
      </p:grpSp>
      <p:grpSp>
        <p:nvGrpSpPr>
          <p:cNvPr id="10" name="组合 117"/>
          <p:cNvGrpSpPr/>
          <p:nvPr/>
        </p:nvGrpSpPr>
        <p:grpSpPr>
          <a:xfrm>
            <a:off x="565958" y="3065587"/>
            <a:ext cx="359394" cy="461665"/>
            <a:chOff x="4383222" y="2374341"/>
            <a:chExt cx="359394" cy="461665"/>
          </a:xfrm>
        </p:grpSpPr>
        <p:sp>
          <p:nvSpPr>
            <p:cNvPr id="119" name="椭圆 118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0" name="矩形 119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3</a:t>
              </a:r>
              <a:endParaRPr lang="zh-CN" altLang="en-US" sz="3600" dirty="0"/>
            </a:p>
          </p:txBody>
        </p:sp>
      </p:grpSp>
      <p:grpSp>
        <p:nvGrpSpPr>
          <p:cNvPr id="11" name="组合 120"/>
          <p:cNvGrpSpPr/>
          <p:nvPr/>
        </p:nvGrpSpPr>
        <p:grpSpPr>
          <a:xfrm>
            <a:off x="567768" y="2604747"/>
            <a:ext cx="359394" cy="461665"/>
            <a:chOff x="4383222" y="2374341"/>
            <a:chExt cx="359394" cy="461665"/>
          </a:xfrm>
        </p:grpSpPr>
        <p:sp>
          <p:nvSpPr>
            <p:cNvPr id="122" name="椭圆 121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3" name="矩形 122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2</a:t>
              </a:r>
              <a:endParaRPr lang="zh-CN" altLang="en-US" sz="3600" dirty="0"/>
            </a:p>
          </p:txBody>
        </p:sp>
      </p:grpSp>
      <p:sp>
        <p:nvSpPr>
          <p:cNvPr id="38" name="矩形 37"/>
          <p:cNvSpPr/>
          <p:nvPr/>
        </p:nvSpPr>
        <p:spPr>
          <a:xfrm>
            <a:off x="983338" y="4069227"/>
            <a:ext cx="744628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R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비자증명 또는 취업허가통보서를 근거로 직접적으로 단수 및 체류기간 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30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일 이내의 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Z 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도착비자 신청 가능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5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grpSp>
        <p:nvGrpSpPr>
          <p:cNvPr id="39" name="组合 114"/>
          <p:cNvGrpSpPr/>
          <p:nvPr/>
        </p:nvGrpSpPr>
        <p:grpSpPr>
          <a:xfrm>
            <a:off x="565950" y="4034457"/>
            <a:ext cx="359394" cy="461665"/>
            <a:chOff x="4383222" y="2374341"/>
            <a:chExt cx="359394" cy="461665"/>
          </a:xfrm>
        </p:grpSpPr>
        <p:sp>
          <p:nvSpPr>
            <p:cNvPr id="40" name="椭圆 39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5</a:t>
              </a:r>
              <a:endParaRPr lang="zh-CN" alt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42375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0101"/>
          <a:stretch/>
        </p:blipFill>
        <p:spPr bwMode="auto">
          <a:xfrm>
            <a:off x="0" y="2524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4"/>
          <p:cNvGrpSpPr/>
          <p:nvPr/>
        </p:nvGrpSpPr>
        <p:grpSpPr>
          <a:xfrm rot="10800000" flipV="1">
            <a:off x="-486930" y="-2487"/>
            <a:ext cx="1975052" cy="1135276"/>
            <a:chOff x="7353666" y="0"/>
            <a:chExt cx="2365709" cy="1359829"/>
          </a:xfrm>
        </p:grpSpPr>
        <p:sp>
          <p:nvSpPr>
            <p:cNvPr id="6" name="直角三角形 5"/>
            <p:cNvSpPr/>
            <p:nvPr/>
          </p:nvSpPr>
          <p:spPr>
            <a:xfrm flipV="1">
              <a:off x="8163291" y="0"/>
              <a:ext cx="809625" cy="809625"/>
            </a:xfrm>
            <a:prstGeom prst="rtTriangle">
              <a:avLst/>
            </a:prstGeom>
            <a:solidFill>
              <a:srgbClr val="EA19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直角三角形 6"/>
            <p:cNvSpPr/>
            <p:nvPr/>
          </p:nvSpPr>
          <p:spPr>
            <a:xfrm flipH="1" flipV="1">
              <a:off x="7353666" y="0"/>
              <a:ext cx="809625" cy="809625"/>
            </a:xfrm>
            <a:prstGeom prst="rtTriangle">
              <a:avLst/>
            </a:prstGeom>
            <a:solidFill>
              <a:srgbClr val="B50F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rot="2700000">
              <a:off x="8590388" y="230842"/>
              <a:ext cx="1128987" cy="1128987"/>
            </a:xfrm>
            <a:prstGeom prst="rtTriangle">
              <a:avLst/>
            </a:prstGeom>
            <a:solidFill>
              <a:srgbClr val="A40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5" name="矩形 14"/>
          <p:cNvSpPr/>
          <p:nvPr/>
        </p:nvSpPr>
        <p:spPr>
          <a:xfrm>
            <a:off x="-15653" y="5104976"/>
            <a:ext cx="9159653" cy="36000"/>
          </a:xfrm>
          <a:prstGeom prst="rect">
            <a:avLst/>
          </a:prstGeom>
          <a:solidFill>
            <a:srgbClr val="EA19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-15654" y="4530702"/>
            <a:ext cx="9159653" cy="57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矩形 52"/>
          <p:cNvSpPr/>
          <p:nvPr/>
        </p:nvSpPr>
        <p:spPr>
          <a:xfrm>
            <a:off x="4806288" y="4368356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428303" y="335478"/>
            <a:ext cx="609031" cy="609031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3E8C8E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994680" y="2369253"/>
            <a:ext cx="74920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일반 비자로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입국하여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합법적으로 체류 중인 자의 경우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바로 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R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비자증명 및 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5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년 이내의 취업허가증 발급 가능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4925234" y="2076250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4921517" y="3143050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996045" y="3612019"/>
            <a:ext cx="756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공안부서는 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‘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먼저 허가한 후 나중에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확인하는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’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방식으로 취업허가증의 유효기한과 일치한 기한의 취업류 거류허가 발급 가능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1947858" y="4897279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983335" y="2995303"/>
            <a:ext cx="74462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spc="-4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R </a:t>
            </a:r>
            <a:r>
              <a:rPr lang="ko-KR" altLang="en-US" sz="1600" spc="-4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및 </a:t>
            </a:r>
            <a:r>
              <a:rPr lang="en-US" altLang="ko-KR" sz="1600" spc="-4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Z </a:t>
            </a:r>
            <a:r>
              <a:rPr lang="ko-KR" altLang="en-US" sz="1600" spc="-4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이외의 기타 일반 비자로 </a:t>
            </a:r>
            <a:r>
              <a:rPr lang="ko-KR" altLang="en-US" sz="1600" spc="-4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입국한 </a:t>
            </a:r>
            <a:r>
              <a:rPr lang="ko-KR" altLang="en-US" sz="1600" spc="-4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자의 경우</a:t>
            </a:r>
            <a:r>
              <a:rPr lang="en-US" altLang="ko-KR" sz="1600" spc="-4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spc="-4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공안부서는 바로 취업허가증의 유효기한과 일치한 기한의 취업류 거류허가로 교체발급 가능</a:t>
            </a:r>
            <a:r>
              <a:rPr lang="en-US" altLang="ko-KR" sz="1600" spc="-4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600" spc="-4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grpSp>
        <p:nvGrpSpPr>
          <p:cNvPr id="3" name="组合 43"/>
          <p:cNvGrpSpPr/>
          <p:nvPr/>
        </p:nvGrpSpPr>
        <p:grpSpPr>
          <a:xfrm>
            <a:off x="1910677" y="1484850"/>
            <a:ext cx="1458652" cy="413875"/>
            <a:chOff x="571349" y="3078010"/>
            <a:chExt cx="1458652" cy="413875"/>
          </a:xfrm>
        </p:grpSpPr>
        <p:sp>
          <p:nvSpPr>
            <p:cNvPr id="88" name="矩形 87"/>
            <p:cNvSpPr/>
            <p:nvPr/>
          </p:nvSpPr>
          <p:spPr>
            <a:xfrm>
              <a:off x="571349" y="3078010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zh-CN" altLang="zh-CN" sz="1200" dirty="0">
                <a:solidFill>
                  <a:schemeClr val="bg1"/>
                </a:solidFill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575077" y="3245664"/>
              <a:ext cx="1454924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zh-CN" altLang="en-US" sz="1000" dirty="0">
                <a:solidFill>
                  <a:schemeClr val="bg1"/>
                </a:solidFill>
              </a:endParaRPr>
            </a:p>
          </p:txBody>
        </p:sp>
      </p:grpSp>
      <p:sp>
        <p:nvSpPr>
          <p:cNvPr id="90" name="矩形 89"/>
          <p:cNvSpPr/>
          <p:nvPr/>
        </p:nvSpPr>
        <p:spPr>
          <a:xfrm>
            <a:off x="994680" y="1729775"/>
            <a:ext cx="65736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취업허가통보서를 근거로 수행가족의 단수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및 체류기간 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30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일 이내의 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S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도착비자 신청 가능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497023" y="338686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A</a:t>
            </a:r>
            <a:endParaRPr lang="zh-CN" altLang="en-US" sz="3600" dirty="0"/>
          </a:p>
        </p:txBody>
      </p:sp>
      <p:grpSp>
        <p:nvGrpSpPr>
          <p:cNvPr id="5" name="组合 110"/>
          <p:cNvGrpSpPr/>
          <p:nvPr/>
        </p:nvGrpSpPr>
        <p:grpSpPr>
          <a:xfrm>
            <a:off x="562338" y="1724827"/>
            <a:ext cx="359394" cy="461665"/>
            <a:chOff x="4383222" y="2374341"/>
            <a:chExt cx="359394" cy="461665"/>
          </a:xfrm>
        </p:grpSpPr>
        <p:sp>
          <p:nvSpPr>
            <p:cNvPr id="107" name="椭圆 106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6</a:t>
              </a:r>
              <a:endParaRPr lang="zh-CN" altLang="en-US" sz="3600" dirty="0"/>
            </a:p>
          </p:txBody>
        </p:sp>
      </p:grpSp>
      <p:grpSp>
        <p:nvGrpSpPr>
          <p:cNvPr id="8" name="组合 114"/>
          <p:cNvGrpSpPr/>
          <p:nvPr/>
        </p:nvGrpSpPr>
        <p:grpSpPr>
          <a:xfrm>
            <a:off x="565954" y="3620793"/>
            <a:ext cx="359394" cy="461665"/>
            <a:chOff x="4383222" y="2374341"/>
            <a:chExt cx="359394" cy="461665"/>
          </a:xfrm>
        </p:grpSpPr>
        <p:sp>
          <p:nvSpPr>
            <p:cNvPr id="116" name="椭圆 115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7" name="矩形 116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9</a:t>
              </a:r>
              <a:endParaRPr lang="zh-CN" altLang="en-US" sz="3600" dirty="0"/>
            </a:p>
          </p:txBody>
        </p:sp>
      </p:grpSp>
      <p:grpSp>
        <p:nvGrpSpPr>
          <p:cNvPr id="10" name="组合 117"/>
          <p:cNvGrpSpPr/>
          <p:nvPr/>
        </p:nvGrpSpPr>
        <p:grpSpPr>
          <a:xfrm>
            <a:off x="565958" y="3000271"/>
            <a:ext cx="359394" cy="461665"/>
            <a:chOff x="4383222" y="2374341"/>
            <a:chExt cx="359394" cy="461665"/>
          </a:xfrm>
        </p:grpSpPr>
        <p:sp>
          <p:nvSpPr>
            <p:cNvPr id="119" name="椭圆 118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0" name="矩形 119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8</a:t>
              </a:r>
              <a:endParaRPr lang="zh-CN" altLang="en-US" sz="3600" dirty="0"/>
            </a:p>
          </p:txBody>
        </p:sp>
      </p:grpSp>
      <p:grpSp>
        <p:nvGrpSpPr>
          <p:cNvPr id="11" name="组合 120"/>
          <p:cNvGrpSpPr/>
          <p:nvPr/>
        </p:nvGrpSpPr>
        <p:grpSpPr>
          <a:xfrm>
            <a:off x="567768" y="2387027"/>
            <a:ext cx="359394" cy="461665"/>
            <a:chOff x="4383222" y="2374341"/>
            <a:chExt cx="359394" cy="461665"/>
          </a:xfrm>
        </p:grpSpPr>
        <p:sp>
          <p:nvSpPr>
            <p:cNvPr id="122" name="椭圆 121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3" name="矩形 122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7</a:t>
              </a:r>
              <a:endParaRPr lang="zh-CN" altLang="en-US" sz="3600" dirty="0"/>
            </a:p>
          </p:txBody>
        </p:sp>
      </p:grpSp>
      <p:sp>
        <p:nvSpPr>
          <p:cNvPr id="38" name="矩形 37"/>
          <p:cNvSpPr/>
          <p:nvPr/>
        </p:nvSpPr>
        <p:spPr>
          <a:xfrm>
            <a:off x="985156" y="4221626"/>
            <a:ext cx="599715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공안부서는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본인의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영구거류 신청을 우선적으로 심사비준 가능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grpSp>
        <p:nvGrpSpPr>
          <p:cNvPr id="12" name="组合 114"/>
          <p:cNvGrpSpPr/>
          <p:nvPr/>
        </p:nvGrpSpPr>
        <p:grpSpPr>
          <a:xfrm>
            <a:off x="522406" y="4154203"/>
            <a:ext cx="447558" cy="369332"/>
            <a:chOff x="4339678" y="2406999"/>
            <a:chExt cx="447558" cy="369332"/>
          </a:xfrm>
        </p:grpSpPr>
        <p:sp>
          <p:nvSpPr>
            <p:cNvPr id="40" name="椭圆 39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4339678" y="2406999"/>
              <a:ext cx="4475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8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10</a:t>
              </a:r>
              <a:endParaRPr lang="zh-CN" altLang="en-US" sz="3600" dirty="0"/>
            </a:p>
          </p:txBody>
        </p:sp>
      </p:grpSp>
      <p:sp>
        <p:nvSpPr>
          <p:cNvPr id="44" name="矩形 43"/>
          <p:cNvSpPr/>
          <p:nvPr/>
        </p:nvSpPr>
        <p:spPr>
          <a:xfrm>
            <a:off x="1150156" y="430679"/>
            <a:ext cx="7831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재중 장기 취업 외국인</a:t>
            </a:r>
            <a:r>
              <a:rPr lang="en-US" altLang="ko-KR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(90</a:t>
            </a:r>
            <a:r>
              <a:rPr lang="ko-KR" altLang="en-US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일 초과</a:t>
            </a:r>
            <a:r>
              <a:rPr lang="en-US" altLang="ko-KR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) </a:t>
            </a:r>
            <a:r>
              <a:rPr lang="ko-KR" altLang="en-US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분류 관련 부대적 정책</a:t>
            </a:r>
            <a:endParaRPr lang="en-US" altLang="zh-CN" sz="2400" b="1" spc="-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1039785" y="1044689"/>
            <a:ext cx="2900153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A </a:t>
            </a:r>
            <a:r>
              <a:rPr lang="ko-KR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유형의 외국인 고급인재</a:t>
            </a:r>
            <a:endParaRPr lang="zh-CN" altLang="en-US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375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0101"/>
          <a:stretch/>
        </p:blipFill>
        <p:spPr bwMode="auto">
          <a:xfrm>
            <a:off x="0" y="-19248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4"/>
          <p:cNvGrpSpPr/>
          <p:nvPr/>
        </p:nvGrpSpPr>
        <p:grpSpPr>
          <a:xfrm rot="10800000" flipV="1">
            <a:off x="-486930" y="-2487"/>
            <a:ext cx="1975052" cy="1135276"/>
            <a:chOff x="7353666" y="0"/>
            <a:chExt cx="2365709" cy="1359829"/>
          </a:xfrm>
        </p:grpSpPr>
        <p:sp>
          <p:nvSpPr>
            <p:cNvPr id="6" name="直角三角形 5"/>
            <p:cNvSpPr/>
            <p:nvPr/>
          </p:nvSpPr>
          <p:spPr>
            <a:xfrm flipV="1">
              <a:off x="8163291" y="0"/>
              <a:ext cx="809625" cy="809625"/>
            </a:xfrm>
            <a:prstGeom prst="rtTriangle">
              <a:avLst/>
            </a:prstGeom>
            <a:solidFill>
              <a:srgbClr val="EA19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直角三角形 6"/>
            <p:cNvSpPr/>
            <p:nvPr/>
          </p:nvSpPr>
          <p:spPr>
            <a:xfrm flipH="1" flipV="1">
              <a:off x="7353666" y="0"/>
              <a:ext cx="809625" cy="809625"/>
            </a:xfrm>
            <a:prstGeom prst="rtTriangle">
              <a:avLst/>
            </a:prstGeom>
            <a:solidFill>
              <a:srgbClr val="B50F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rot="2700000">
              <a:off x="8590388" y="230842"/>
              <a:ext cx="1128987" cy="1128987"/>
            </a:xfrm>
            <a:prstGeom prst="rtTriangle">
              <a:avLst/>
            </a:prstGeom>
            <a:solidFill>
              <a:srgbClr val="A40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5" name="矩形 14"/>
          <p:cNvSpPr/>
          <p:nvPr/>
        </p:nvSpPr>
        <p:spPr>
          <a:xfrm>
            <a:off x="-15653" y="5104976"/>
            <a:ext cx="9159653" cy="36000"/>
          </a:xfrm>
          <a:prstGeom prst="rect">
            <a:avLst/>
          </a:prstGeom>
          <a:solidFill>
            <a:srgbClr val="EA19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-15654" y="4530702"/>
            <a:ext cx="9159653" cy="57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矩形 52"/>
          <p:cNvSpPr/>
          <p:nvPr/>
        </p:nvSpPr>
        <p:spPr>
          <a:xfrm>
            <a:off x="4806288" y="4368356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428303" y="335478"/>
            <a:ext cx="609031" cy="609031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3E8C8E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994680" y="2003214"/>
            <a:ext cx="773974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각 성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省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)·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구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區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)·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시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市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 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의료행정주관부서는 최소한 하나의 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3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갑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三甲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급 공립병원을 지정하여 전화예약 및 우선진료 서비스 제공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5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4925234" y="2076250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4921517" y="3143050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996045" y="3492271"/>
            <a:ext cx="344838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외국인 가사 서비스 인력의 수행 허용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5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4895497" y="4276758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1947858" y="4897279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983337" y="2623816"/>
            <a:ext cx="771298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현지 교육행정주관부서는 관리권한에 따라 하나의 우량 공립학교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유치원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를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조율하여 학교선택비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후원금 등 비정규 비용 없이 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미성년 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자녀를 중도 입학시키거나 현지에서 교학 수준이 뛰어난 국제학교로 입학이 가능하도록 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조율 가능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5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grpSp>
        <p:nvGrpSpPr>
          <p:cNvPr id="3" name="组合 43"/>
          <p:cNvGrpSpPr/>
          <p:nvPr/>
        </p:nvGrpSpPr>
        <p:grpSpPr>
          <a:xfrm>
            <a:off x="1910677" y="1484850"/>
            <a:ext cx="1458652" cy="413875"/>
            <a:chOff x="571349" y="3078010"/>
            <a:chExt cx="1458652" cy="413875"/>
          </a:xfrm>
        </p:grpSpPr>
        <p:sp>
          <p:nvSpPr>
            <p:cNvPr id="88" name="矩形 87"/>
            <p:cNvSpPr/>
            <p:nvPr/>
          </p:nvSpPr>
          <p:spPr>
            <a:xfrm>
              <a:off x="571349" y="3078010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zh-CN" altLang="zh-CN" sz="1200" dirty="0">
                <a:solidFill>
                  <a:schemeClr val="bg1"/>
                </a:solidFill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575077" y="3245664"/>
              <a:ext cx="1454924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zh-CN" altLang="en-US" sz="1000" dirty="0">
                <a:solidFill>
                  <a:schemeClr val="bg1"/>
                </a:solidFill>
              </a:endParaRPr>
            </a:p>
          </p:txBody>
        </p:sp>
      </p:grpSp>
      <p:sp>
        <p:nvSpPr>
          <p:cNvPr id="90" name="矩形 89"/>
          <p:cNvSpPr/>
          <p:nvPr/>
        </p:nvSpPr>
        <p:spPr>
          <a:xfrm>
            <a:off x="1012370" y="1663100"/>
            <a:ext cx="6564085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규정에 따라 개인 소지품 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반입 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편의를 누릴 수 있음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5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497023" y="338686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A</a:t>
            </a:r>
            <a:endParaRPr lang="zh-CN" altLang="en-US" sz="3600" dirty="0"/>
          </a:p>
        </p:txBody>
      </p:sp>
      <p:grpSp>
        <p:nvGrpSpPr>
          <p:cNvPr id="5" name="组合 110"/>
          <p:cNvGrpSpPr/>
          <p:nvPr/>
        </p:nvGrpSpPr>
        <p:grpSpPr>
          <a:xfrm>
            <a:off x="529680" y="1666316"/>
            <a:ext cx="447558" cy="369332"/>
            <a:chOff x="4350564" y="2406999"/>
            <a:chExt cx="447558" cy="369332"/>
          </a:xfrm>
        </p:grpSpPr>
        <p:sp>
          <p:nvSpPr>
            <p:cNvPr id="107" name="椭圆 106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4350564" y="2406999"/>
              <a:ext cx="4475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8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11</a:t>
              </a:r>
              <a:endParaRPr lang="zh-CN" altLang="en-US" sz="3600" dirty="0"/>
            </a:p>
          </p:txBody>
        </p:sp>
      </p:grpSp>
      <p:grpSp>
        <p:nvGrpSpPr>
          <p:cNvPr id="8" name="组合 114"/>
          <p:cNvGrpSpPr/>
          <p:nvPr/>
        </p:nvGrpSpPr>
        <p:grpSpPr>
          <a:xfrm>
            <a:off x="522410" y="3479273"/>
            <a:ext cx="447558" cy="369332"/>
            <a:chOff x="4339678" y="2406999"/>
            <a:chExt cx="447558" cy="369332"/>
          </a:xfrm>
        </p:grpSpPr>
        <p:sp>
          <p:nvSpPr>
            <p:cNvPr id="116" name="椭圆 115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7" name="矩形 116"/>
            <p:cNvSpPr/>
            <p:nvPr/>
          </p:nvSpPr>
          <p:spPr>
            <a:xfrm>
              <a:off x="4339678" y="2406999"/>
              <a:ext cx="4475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8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14</a:t>
              </a:r>
              <a:endParaRPr lang="zh-CN" altLang="en-US" sz="3600" dirty="0"/>
            </a:p>
          </p:txBody>
        </p:sp>
      </p:grpSp>
      <p:grpSp>
        <p:nvGrpSpPr>
          <p:cNvPr id="10" name="组合 117"/>
          <p:cNvGrpSpPr/>
          <p:nvPr/>
        </p:nvGrpSpPr>
        <p:grpSpPr>
          <a:xfrm>
            <a:off x="522414" y="2661442"/>
            <a:ext cx="447558" cy="369332"/>
            <a:chOff x="4339678" y="2417885"/>
            <a:chExt cx="447558" cy="369332"/>
          </a:xfrm>
        </p:grpSpPr>
        <p:sp>
          <p:nvSpPr>
            <p:cNvPr id="119" name="椭圆 118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0" name="矩形 119"/>
            <p:cNvSpPr/>
            <p:nvPr/>
          </p:nvSpPr>
          <p:spPr>
            <a:xfrm>
              <a:off x="4339678" y="2417885"/>
              <a:ext cx="4475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8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13</a:t>
              </a:r>
              <a:endParaRPr lang="zh-CN" altLang="en-US" sz="3600" dirty="0"/>
            </a:p>
          </p:txBody>
        </p:sp>
      </p:grpSp>
      <p:grpSp>
        <p:nvGrpSpPr>
          <p:cNvPr id="11" name="组合 120"/>
          <p:cNvGrpSpPr/>
          <p:nvPr/>
        </p:nvGrpSpPr>
        <p:grpSpPr>
          <a:xfrm>
            <a:off x="513338" y="2053644"/>
            <a:ext cx="447558" cy="369332"/>
            <a:chOff x="4328792" y="2405638"/>
            <a:chExt cx="447558" cy="369332"/>
          </a:xfrm>
        </p:grpSpPr>
        <p:sp>
          <p:nvSpPr>
            <p:cNvPr id="122" name="椭圆 121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3" name="矩形 122"/>
            <p:cNvSpPr/>
            <p:nvPr/>
          </p:nvSpPr>
          <p:spPr>
            <a:xfrm>
              <a:off x="4328792" y="2405638"/>
              <a:ext cx="4475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8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12</a:t>
              </a:r>
              <a:endParaRPr lang="zh-CN" altLang="en-US" sz="2800" dirty="0"/>
            </a:p>
          </p:txBody>
        </p:sp>
      </p:grpSp>
      <p:sp>
        <p:nvSpPr>
          <p:cNvPr id="38" name="矩形 37"/>
          <p:cNvSpPr/>
          <p:nvPr/>
        </p:nvSpPr>
        <p:spPr>
          <a:xfrm>
            <a:off x="974270" y="3862386"/>
            <a:ext cx="606768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본인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의 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배우자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자녀의 재중 취업에 필요한 편리화 서비스 조치 제공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5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grpSp>
        <p:nvGrpSpPr>
          <p:cNvPr id="12" name="组合 114"/>
          <p:cNvGrpSpPr/>
          <p:nvPr/>
        </p:nvGrpSpPr>
        <p:grpSpPr>
          <a:xfrm>
            <a:off x="522406" y="3860279"/>
            <a:ext cx="447558" cy="369332"/>
            <a:chOff x="4339678" y="2406999"/>
            <a:chExt cx="447558" cy="369332"/>
          </a:xfrm>
        </p:grpSpPr>
        <p:sp>
          <p:nvSpPr>
            <p:cNvPr id="40" name="椭圆 39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4339678" y="2406999"/>
              <a:ext cx="4475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8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15</a:t>
              </a:r>
              <a:endParaRPr lang="zh-CN" altLang="en-US" sz="3600" dirty="0"/>
            </a:p>
          </p:txBody>
        </p:sp>
      </p:grpSp>
      <p:sp>
        <p:nvSpPr>
          <p:cNvPr id="42" name="矩形 41"/>
          <p:cNvSpPr/>
          <p:nvPr/>
        </p:nvSpPr>
        <p:spPr>
          <a:xfrm>
            <a:off x="974266" y="4276050"/>
            <a:ext cx="56140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관련 부서와 사회역량이 제공하는 기타 편리화 서비스 조치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grpSp>
        <p:nvGrpSpPr>
          <p:cNvPr id="43" name="组合 114"/>
          <p:cNvGrpSpPr/>
          <p:nvPr/>
        </p:nvGrpSpPr>
        <p:grpSpPr>
          <a:xfrm>
            <a:off x="533288" y="4263057"/>
            <a:ext cx="447558" cy="369332"/>
            <a:chOff x="4339678" y="2406999"/>
            <a:chExt cx="447558" cy="369332"/>
          </a:xfrm>
        </p:grpSpPr>
        <p:sp>
          <p:nvSpPr>
            <p:cNvPr id="44" name="椭圆 43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4339678" y="2406999"/>
              <a:ext cx="4475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8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16</a:t>
              </a:r>
              <a:endParaRPr lang="zh-CN" altLang="en-US" sz="3600" dirty="0"/>
            </a:p>
          </p:txBody>
        </p:sp>
      </p:grpSp>
      <p:sp>
        <p:nvSpPr>
          <p:cNvPr id="46" name="矩形 45"/>
          <p:cNvSpPr/>
          <p:nvPr/>
        </p:nvSpPr>
        <p:spPr>
          <a:xfrm>
            <a:off x="1150156" y="430679"/>
            <a:ext cx="7831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재중 장기 취업 외국인</a:t>
            </a:r>
            <a:r>
              <a:rPr lang="en-US" altLang="ko-KR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(90</a:t>
            </a:r>
            <a:r>
              <a:rPr lang="ko-KR" altLang="en-US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일 초과</a:t>
            </a:r>
            <a:r>
              <a:rPr lang="en-US" altLang="ko-KR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) </a:t>
            </a:r>
            <a:r>
              <a:rPr lang="ko-KR" altLang="en-US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분류 관련 부대적 정책</a:t>
            </a:r>
            <a:endParaRPr lang="en-US" altLang="zh-CN" sz="2400" b="1" spc="-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1039785" y="1044689"/>
            <a:ext cx="2900153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A </a:t>
            </a:r>
            <a:r>
              <a:rPr lang="ko-KR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유형의 외국인 고급인재</a:t>
            </a:r>
            <a:endParaRPr lang="zh-CN" altLang="en-US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375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0101"/>
          <a:stretch/>
        </p:blipFill>
        <p:spPr bwMode="auto">
          <a:xfrm>
            <a:off x="0" y="2524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4"/>
          <p:cNvGrpSpPr/>
          <p:nvPr/>
        </p:nvGrpSpPr>
        <p:grpSpPr>
          <a:xfrm rot="10800000" flipV="1">
            <a:off x="-486930" y="-2487"/>
            <a:ext cx="1975052" cy="1135276"/>
            <a:chOff x="7353666" y="0"/>
            <a:chExt cx="2365709" cy="1359829"/>
          </a:xfrm>
        </p:grpSpPr>
        <p:sp>
          <p:nvSpPr>
            <p:cNvPr id="6" name="直角三角形 5"/>
            <p:cNvSpPr/>
            <p:nvPr/>
          </p:nvSpPr>
          <p:spPr>
            <a:xfrm flipV="1">
              <a:off x="8163291" y="0"/>
              <a:ext cx="809625" cy="809625"/>
            </a:xfrm>
            <a:prstGeom prst="rtTriangle">
              <a:avLst/>
            </a:prstGeom>
            <a:solidFill>
              <a:srgbClr val="EA19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直角三角形 6"/>
            <p:cNvSpPr/>
            <p:nvPr/>
          </p:nvSpPr>
          <p:spPr>
            <a:xfrm flipH="1" flipV="1">
              <a:off x="7353666" y="0"/>
              <a:ext cx="809625" cy="809625"/>
            </a:xfrm>
            <a:prstGeom prst="rtTriangle">
              <a:avLst/>
            </a:prstGeom>
            <a:solidFill>
              <a:srgbClr val="B50F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rot="2700000">
              <a:off x="8590388" y="230842"/>
              <a:ext cx="1128987" cy="1128987"/>
            </a:xfrm>
            <a:prstGeom prst="rtTriangle">
              <a:avLst/>
            </a:prstGeom>
            <a:solidFill>
              <a:srgbClr val="A40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5" name="矩形 14"/>
          <p:cNvSpPr/>
          <p:nvPr/>
        </p:nvSpPr>
        <p:spPr>
          <a:xfrm>
            <a:off x="-15653" y="5104976"/>
            <a:ext cx="9159653" cy="36000"/>
          </a:xfrm>
          <a:prstGeom prst="rect">
            <a:avLst/>
          </a:prstGeom>
          <a:solidFill>
            <a:srgbClr val="EA19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-15654" y="4530702"/>
            <a:ext cx="9159653" cy="57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矩形 52"/>
          <p:cNvSpPr/>
          <p:nvPr/>
        </p:nvSpPr>
        <p:spPr>
          <a:xfrm>
            <a:off x="4806288" y="4368356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428303" y="335478"/>
            <a:ext cx="609031" cy="609031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3E8C8E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983337" y="2358367"/>
            <a:ext cx="63413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해외 주재 중국 대사관</a:t>
            </a:r>
            <a:r>
              <a:rPr lang="en-US" altLang="ko-KR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영사관은 상응하는 </a:t>
            </a:r>
            <a:r>
              <a:rPr lang="en-US" altLang="ko-KR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Z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취업비자 발급 가능</a:t>
            </a:r>
            <a:r>
              <a:rPr lang="en-US" altLang="ko-KR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6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4925234" y="2076250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4921517" y="3143050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996045" y="3503159"/>
            <a:ext cx="73954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Z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비자로 입국한 후 취업허가통보서와 대응되는 기한의 취업허가증 신청 가능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4895497" y="4276758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1947858" y="4897279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1888385" y="3904122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983338" y="2799355"/>
            <a:ext cx="73129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외국인 재중 취업 관리부서가 발급한 취업허가통보서를 근거로 직접적으로 단수 및 체류기간 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30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일 이내의 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Z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도착비자 신청 가능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grpSp>
        <p:nvGrpSpPr>
          <p:cNvPr id="3" name="组合 43"/>
          <p:cNvGrpSpPr/>
          <p:nvPr/>
        </p:nvGrpSpPr>
        <p:grpSpPr>
          <a:xfrm>
            <a:off x="1910677" y="1484850"/>
            <a:ext cx="1458652" cy="413875"/>
            <a:chOff x="571349" y="3078010"/>
            <a:chExt cx="1458652" cy="413875"/>
          </a:xfrm>
        </p:grpSpPr>
        <p:sp>
          <p:nvSpPr>
            <p:cNvPr id="88" name="矩形 87"/>
            <p:cNvSpPr/>
            <p:nvPr/>
          </p:nvSpPr>
          <p:spPr>
            <a:xfrm>
              <a:off x="571349" y="3078010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zh-CN" altLang="zh-CN" sz="1200" dirty="0">
                <a:solidFill>
                  <a:schemeClr val="bg1"/>
                </a:solidFill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575077" y="3245664"/>
              <a:ext cx="1454924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zh-CN" altLang="en-US" sz="1000" dirty="0">
                <a:solidFill>
                  <a:schemeClr val="bg1"/>
                </a:solidFill>
              </a:endParaRPr>
            </a:p>
          </p:txBody>
        </p:sp>
      </p:grpSp>
      <p:sp>
        <p:nvSpPr>
          <p:cNvPr id="90" name="矩形 89"/>
          <p:cNvSpPr/>
          <p:nvPr/>
        </p:nvSpPr>
        <p:spPr>
          <a:xfrm>
            <a:off x="983337" y="1838635"/>
            <a:ext cx="71355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외국인 재중 취업 관리부서는 최장 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3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년까지의 취업허가통보서 발급 가능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497023" y="338686"/>
            <a:ext cx="8771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B	</a:t>
            </a:r>
            <a:endParaRPr lang="zh-CN" altLang="en-US" sz="3600" dirty="0"/>
          </a:p>
        </p:txBody>
      </p:sp>
      <p:sp>
        <p:nvSpPr>
          <p:cNvPr id="68" name="矩形 67"/>
          <p:cNvSpPr/>
          <p:nvPr/>
        </p:nvSpPr>
        <p:spPr>
          <a:xfrm>
            <a:off x="1047800" y="1044689"/>
            <a:ext cx="2885726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B</a:t>
            </a:r>
            <a:r>
              <a:rPr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微软雅黑" pitchFamily="34" charset="-122"/>
              </a:rPr>
              <a:t> </a:t>
            </a:r>
            <a:r>
              <a:rPr lang="ko-KR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유형의 외국인 전문인재</a:t>
            </a:r>
            <a:endParaRPr lang="zh-CN" altLang="en-US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grpSp>
        <p:nvGrpSpPr>
          <p:cNvPr id="5" name="组合 110"/>
          <p:cNvGrpSpPr/>
          <p:nvPr/>
        </p:nvGrpSpPr>
        <p:grpSpPr>
          <a:xfrm>
            <a:off x="562338" y="1801029"/>
            <a:ext cx="359394" cy="461665"/>
            <a:chOff x="4383222" y="2374341"/>
            <a:chExt cx="359394" cy="461665"/>
          </a:xfrm>
        </p:grpSpPr>
        <p:sp>
          <p:nvSpPr>
            <p:cNvPr id="107" name="椭圆 106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</a:t>
              </a:r>
              <a:endParaRPr lang="zh-CN" altLang="en-US" sz="3600" dirty="0"/>
            </a:p>
          </p:txBody>
        </p:sp>
      </p:grpSp>
      <p:grpSp>
        <p:nvGrpSpPr>
          <p:cNvPr id="8" name="组合 114"/>
          <p:cNvGrpSpPr/>
          <p:nvPr/>
        </p:nvGrpSpPr>
        <p:grpSpPr>
          <a:xfrm>
            <a:off x="565954" y="3457503"/>
            <a:ext cx="359394" cy="461665"/>
            <a:chOff x="4383222" y="2374341"/>
            <a:chExt cx="359394" cy="461665"/>
          </a:xfrm>
        </p:grpSpPr>
        <p:sp>
          <p:nvSpPr>
            <p:cNvPr id="116" name="椭圆 115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7" name="矩形 116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4</a:t>
              </a:r>
              <a:endParaRPr lang="zh-CN" altLang="en-US" sz="3600" dirty="0"/>
            </a:p>
          </p:txBody>
        </p:sp>
      </p:grpSp>
      <p:grpSp>
        <p:nvGrpSpPr>
          <p:cNvPr id="10" name="组合 117"/>
          <p:cNvGrpSpPr/>
          <p:nvPr/>
        </p:nvGrpSpPr>
        <p:grpSpPr>
          <a:xfrm>
            <a:off x="565958" y="2815209"/>
            <a:ext cx="359394" cy="461665"/>
            <a:chOff x="4383222" y="2374341"/>
            <a:chExt cx="359394" cy="461665"/>
          </a:xfrm>
        </p:grpSpPr>
        <p:sp>
          <p:nvSpPr>
            <p:cNvPr id="119" name="椭圆 118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0" name="矩形 119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3</a:t>
              </a:r>
              <a:endParaRPr lang="zh-CN" altLang="en-US" sz="3600" dirty="0"/>
            </a:p>
          </p:txBody>
        </p:sp>
      </p:grpSp>
      <p:grpSp>
        <p:nvGrpSpPr>
          <p:cNvPr id="11" name="组合 120"/>
          <p:cNvGrpSpPr/>
          <p:nvPr/>
        </p:nvGrpSpPr>
        <p:grpSpPr>
          <a:xfrm>
            <a:off x="567768" y="2321711"/>
            <a:ext cx="359394" cy="461665"/>
            <a:chOff x="4383222" y="2374341"/>
            <a:chExt cx="359394" cy="461665"/>
          </a:xfrm>
        </p:grpSpPr>
        <p:sp>
          <p:nvSpPr>
            <p:cNvPr id="122" name="椭圆 121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3" name="矩形 122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2</a:t>
              </a:r>
              <a:endParaRPr lang="zh-CN" altLang="en-US" sz="3600" dirty="0"/>
            </a:p>
          </p:txBody>
        </p:sp>
      </p:grpSp>
      <p:sp>
        <p:nvSpPr>
          <p:cNvPr id="38" name="矩形 37"/>
          <p:cNvSpPr/>
          <p:nvPr/>
        </p:nvSpPr>
        <p:spPr>
          <a:xfrm>
            <a:off x="996041" y="3984861"/>
            <a:ext cx="76498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공안부서는 취업허가증의 유효기한과 일치한 기한의 취업류 거류허가 발급 가능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grpSp>
        <p:nvGrpSpPr>
          <p:cNvPr id="12" name="组合 114"/>
          <p:cNvGrpSpPr/>
          <p:nvPr/>
        </p:nvGrpSpPr>
        <p:grpSpPr>
          <a:xfrm>
            <a:off x="565950" y="3928319"/>
            <a:ext cx="359394" cy="461665"/>
            <a:chOff x="4383222" y="2374341"/>
            <a:chExt cx="359394" cy="461665"/>
          </a:xfrm>
        </p:grpSpPr>
        <p:sp>
          <p:nvSpPr>
            <p:cNvPr id="40" name="椭圆 39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5</a:t>
              </a:r>
              <a:endParaRPr lang="zh-CN" altLang="en-US" sz="3600" dirty="0"/>
            </a:p>
          </p:txBody>
        </p:sp>
      </p:grpSp>
      <p:sp>
        <p:nvSpPr>
          <p:cNvPr id="42" name="矩形 41"/>
          <p:cNvSpPr/>
          <p:nvPr/>
        </p:nvSpPr>
        <p:spPr>
          <a:xfrm>
            <a:off x="1150156" y="430679"/>
            <a:ext cx="7831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재중 장기 취업 외국인</a:t>
            </a:r>
            <a:r>
              <a:rPr lang="en-US" altLang="ko-KR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(90</a:t>
            </a:r>
            <a:r>
              <a:rPr lang="ko-KR" altLang="en-US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일 초과</a:t>
            </a:r>
            <a:r>
              <a:rPr lang="en-US" altLang="ko-KR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) </a:t>
            </a:r>
            <a:r>
              <a:rPr lang="ko-KR" altLang="en-US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분류 관련 부대적 정책</a:t>
            </a:r>
            <a:endParaRPr lang="en-US" altLang="zh-CN" sz="2400" b="1" spc="-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375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0101"/>
          <a:stretch/>
        </p:blipFill>
        <p:spPr bwMode="auto">
          <a:xfrm>
            <a:off x="0" y="2524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4"/>
          <p:cNvGrpSpPr/>
          <p:nvPr/>
        </p:nvGrpSpPr>
        <p:grpSpPr>
          <a:xfrm rot="10800000" flipV="1">
            <a:off x="-486930" y="-2487"/>
            <a:ext cx="1975052" cy="1135276"/>
            <a:chOff x="7353666" y="0"/>
            <a:chExt cx="2365709" cy="1359829"/>
          </a:xfrm>
        </p:grpSpPr>
        <p:sp>
          <p:nvSpPr>
            <p:cNvPr id="6" name="直角三角形 5"/>
            <p:cNvSpPr/>
            <p:nvPr/>
          </p:nvSpPr>
          <p:spPr>
            <a:xfrm flipV="1">
              <a:off x="8163291" y="0"/>
              <a:ext cx="809625" cy="809625"/>
            </a:xfrm>
            <a:prstGeom prst="rtTriangle">
              <a:avLst/>
            </a:prstGeom>
            <a:solidFill>
              <a:srgbClr val="EA19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直角三角形 6"/>
            <p:cNvSpPr/>
            <p:nvPr/>
          </p:nvSpPr>
          <p:spPr>
            <a:xfrm flipH="1" flipV="1">
              <a:off x="7353666" y="0"/>
              <a:ext cx="809625" cy="809625"/>
            </a:xfrm>
            <a:prstGeom prst="rtTriangle">
              <a:avLst/>
            </a:prstGeom>
            <a:solidFill>
              <a:srgbClr val="B50F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rot="2700000">
              <a:off x="8590388" y="230842"/>
              <a:ext cx="1128987" cy="1128987"/>
            </a:xfrm>
            <a:prstGeom prst="rtTriangle">
              <a:avLst/>
            </a:prstGeom>
            <a:solidFill>
              <a:srgbClr val="A40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5" name="矩形 14"/>
          <p:cNvSpPr/>
          <p:nvPr/>
        </p:nvSpPr>
        <p:spPr>
          <a:xfrm>
            <a:off x="-15653" y="5104976"/>
            <a:ext cx="9159653" cy="36000"/>
          </a:xfrm>
          <a:prstGeom prst="rect">
            <a:avLst/>
          </a:prstGeom>
          <a:solidFill>
            <a:srgbClr val="EA19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-15654" y="4530702"/>
            <a:ext cx="9159653" cy="57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矩形 52"/>
          <p:cNvSpPr/>
          <p:nvPr/>
        </p:nvSpPr>
        <p:spPr>
          <a:xfrm>
            <a:off x="4806288" y="4368356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428303" y="335478"/>
            <a:ext cx="609031" cy="609031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3E8C8E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994679" y="2358367"/>
            <a:ext cx="587051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해외 주재 중국 대사관</a:t>
            </a:r>
            <a:r>
              <a:rPr lang="en-US" altLang="ko-KR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영사관은 상응하는 </a:t>
            </a:r>
            <a:r>
              <a:rPr lang="en-US" altLang="ko-KR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Z</a:t>
            </a:r>
            <a:r>
              <a:rPr lang="ko-KR" altLang="en-US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취업비자 발급 가능</a:t>
            </a:r>
            <a:r>
              <a:rPr lang="en-US" altLang="ko-KR" sz="1600" spc="-5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4925234" y="2076250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4921517" y="3143050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996045" y="3503159"/>
            <a:ext cx="76498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공안부서는 취업허가증의 유효기한과 일치한 기한의 취업류 거류허가 발급 가능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4895497" y="4276758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1947858" y="4897279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1888385" y="3904122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983337" y="2897329"/>
            <a:ext cx="72875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altLang="zh-CN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Z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비자로 입국한 후 취업허가통보서와 대응되는 기한의 취업허가증 신청 가능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grpSp>
        <p:nvGrpSpPr>
          <p:cNvPr id="3" name="组合 43"/>
          <p:cNvGrpSpPr/>
          <p:nvPr/>
        </p:nvGrpSpPr>
        <p:grpSpPr>
          <a:xfrm>
            <a:off x="1910677" y="1484850"/>
            <a:ext cx="1458652" cy="413875"/>
            <a:chOff x="571349" y="3078010"/>
            <a:chExt cx="1458652" cy="413875"/>
          </a:xfrm>
        </p:grpSpPr>
        <p:sp>
          <p:nvSpPr>
            <p:cNvPr id="88" name="矩形 87"/>
            <p:cNvSpPr/>
            <p:nvPr/>
          </p:nvSpPr>
          <p:spPr>
            <a:xfrm>
              <a:off x="571349" y="3078010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zh-CN" altLang="zh-CN" sz="1200" dirty="0">
                <a:solidFill>
                  <a:schemeClr val="bg1"/>
                </a:solidFill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575077" y="3245664"/>
              <a:ext cx="1454924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zh-CN" altLang="en-US" sz="1000" dirty="0">
                <a:solidFill>
                  <a:schemeClr val="bg1"/>
                </a:solidFill>
              </a:endParaRPr>
            </a:p>
          </p:txBody>
        </p:sp>
      </p:grpSp>
      <p:sp>
        <p:nvSpPr>
          <p:cNvPr id="90" name="矩形 89"/>
          <p:cNvSpPr/>
          <p:nvPr/>
        </p:nvSpPr>
        <p:spPr>
          <a:xfrm>
            <a:off x="1001484" y="1838635"/>
            <a:ext cx="65640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외국인 재중 취업 관리부서는 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1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년 이내의 취업허가통보서 발급 가능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497023" y="338686"/>
            <a:ext cx="8771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C	</a:t>
            </a:r>
            <a:endParaRPr lang="zh-CN" altLang="en-US" sz="3600" dirty="0"/>
          </a:p>
        </p:txBody>
      </p:sp>
      <p:sp>
        <p:nvSpPr>
          <p:cNvPr id="68" name="矩形 67"/>
          <p:cNvSpPr/>
          <p:nvPr/>
        </p:nvSpPr>
        <p:spPr>
          <a:xfrm>
            <a:off x="1048601" y="1044689"/>
            <a:ext cx="2967479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C </a:t>
            </a:r>
            <a:r>
              <a:rPr lang="ko-KR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유형의 외국인 일반 인력</a:t>
            </a:r>
            <a:endParaRPr lang="zh-CN" altLang="en-US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grpSp>
        <p:nvGrpSpPr>
          <p:cNvPr id="5" name="组合 110"/>
          <p:cNvGrpSpPr/>
          <p:nvPr/>
        </p:nvGrpSpPr>
        <p:grpSpPr>
          <a:xfrm>
            <a:off x="562338" y="1801029"/>
            <a:ext cx="359394" cy="461665"/>
            <a:chOff x="4383222" y="2374341"/>
            <a:chExt cx="359394" cy="461665"/>
          </a:xfrm>
        </p:grpSpPr>
        <p:sp>
          <p:nvSpPr>
            <p:cNvPr id="107" name="椭圆 106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</a:t>
              </a:r>
              <a:endParaRPr lang="zh-CN" altLang="en-US" sz="3600" dirty="0"/>
            </a:p>
          </p:txBody>
        </p:sp>
      </p:grpSp>
      <p:grpSp>
        <p:nvGrpSpPr>
          <p:cNvPr id="8" name="组合 114"/>
          <p:cNvGrpSpPr/>
          <p:nvPr/>
        </p:nvGrpSpPr>
        <p:grpSpPr>
          <a:xfrm>
            <a:off x="565954" y="3457503"/>
            <a:ext cx="359394" cy="461665"/>
            <a:chOff x="4383222" y="2374341"/>
            <a:chExt cx="359394" cy="461665"/>
          </a:xfrm>
        </p:grpSpPr>
        <p:sp>
          <p:nvSpPr>
            <p:cNvPr id="116" name="椭圆 115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7" name="矩形 116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4</a:t>
              </a:r>
              <a:endParaRPr lang="zh-CN" altLang="en-US" sz="3600" dirty="0"/>
            </a:p>
          </p:txBody>
        </p:sp>
      </p:grpSp>
      <p:grpSp>
        <p:nvGrpSpPr>
          <p:cNvPr id="10" name="组合 117"/>
          <p:cNvGrpSpPr/>
          <p:nvPr/>
        </p:nvGrpSpPr>
        <p:grpSpPr>
          <a:xfrm>
            <a:off x="565958" y="2847867"/>
            <a:ext cx="359394" cy="461665"/>
            <a:chOff x="4383222" y="2374341"/>
            <a:chExt cx="359394" cy="461665"/>
          </a:xfrm>
        </p:grpSpPr>
        <p:sp>
          <p:nvSpPr>
            <p:cNvPr id="119" name="椭圆 118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0" name="矩形 119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3</a:t>
              </a:r>
              <a:endParaRPr lang="zh-CN" altLang="en-US" sz="3600" dirty="0"/>
            </a:p>
          </p:txBody>
        </p:sp>
      </p:grpSp>
      <p:grpSp>
        <p:nvGrpSpPr>
          <p:cNvPr id="11" name="组合 120"/>
          <p:cNvGrpSpPr/>
          <p:nvPr/>
        </p:nvGrpSpPr>
        <p:grpSpPr>
          <a:xfrm>
            <a:off x="567768" y="2321711"/>
            <a:ext cx="359394" cy="461665"/>
            <a:chOff x="4383222" y="2374341"/>
            <a:chExt cx="359394" cy="461665"/>
          </a:xfrm>
        </p:grpSpPr>
        <p:sp>
          <p:nvSpPr>
            <p:cNvPr id="122" name="椭圆 121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3" name="矩形 122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2</a:t>
              </a:r>
              <a:endParaRPr lang="zh-CN" altLang="en-US" sz="3600" dirty="0"/>
            </a:p>
          </p:txBody>
        </p:sp>
      </p:grpSp>
      <p:sp>
        <p:nvSpPr>
          <p:cNvPr id="38" name="矩形 37"/>
          <p:cNvSpPr/>
          <p:nvPr/>
        </p:nvSpPr>
        <p:spPr>
          <a:xfrm>
            <a:off x="1150156" y="430679"/>
            <a:ext cx="7831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재중 장기 취업 외국인</a:t>
            </a:r>
            <a:r>
              <a:rPr lang="en-US" altLang="ko-KR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(90</a:t>
            </a:r>
            <a:r>
              <a:rPr lang="ko-KR" altLang="en-US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일 초과</a:t>
            </a:r>
            <a:r>
              <a:rPr lang="en-US" altLang="ko-KR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) </a:t>
            </a:r>
            <a:r>
              <a:rPr lang="ko-KR" altLang="en-US" sz="2400" b="1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분류 관련 부대적 정책</a:t>
            </a:r>
            <a:endParaRPr lang="en-US" altLang="zh-CN" sz="2400" b="1" spc="-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375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7703" y="0"/>
            <a:ext cx="9151703" cy="51420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4"/>
          <p:cNvGrpSpPr/>
          <p:nvPr/>
        </p:nvGrpSpPr>
        <p:grpSpPr>
          <a:xfrm rot="5400000">
            <a:off x="-503618" y="-921627"/>
            <a:ext cx="2976319" cy="4137028"/>
            <a:chOff x="314742" y="-4918286"/>
            <a:chExt cx="2976319" cy="4137028"/>
          </a:xfrm>
        </p:grpSpPr>
        <p:pic>
          <p:nvPicPr>
            <p:cNvPr id="56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366670" flipH="1">
              <a:off x="-100804" y="-2030293"/>
              <a:ext cx="1664581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616804" flipV="1">
              <a:off x="708587" y="-3437383"/>
              <a:ext cx="4052541" cy="111240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" name="组合 51"/>
            <p:cNvGrpSpPr/>
            <p:nvPr/>
          </p:nvGrpSpPr>
          <p:grpSpPr>
            <a:xfrm rot="10800000" flipH="1" flipV="1">
              <a:off x="624885" y="-4918286"/>
              <a:ext cx="2293511" cy="3736282"/>
              <a:chOff x="1" y="-10282"/>
              <a:chExt cx="1610678" cy="2623902"/>
            </a:xfrm>
          </p:grpSpPr>
          <p:sp>
            <p:nvSpPr>
              <p:cNvPr id="53" name="等腰三角形 52"/>
              <p:cNvSpPr/>
              <p:nvPr/>
            </p:nvSpPr>
            <p:spPr>
              <a:xfrm flipH="1" flipV="1">
                <a:off x="1" y="1686461"/>
                <a:ext cx="978127" cy="927159"/>
              </a:xfrm>
              <a:prstGeom prst="triangle">
                <a:avLst>
                  <a:gd name="adj" fmla="val 36104"/>
                </a:avLst>
              </a:prstGeom>
              <a:solidFill>
                <a:srgbClr val="BA11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4" name="矩形 53"/>
              <p:cNvSpPr/>
              <p:nvPr/>
            </p:nvSpPr>
            <p:spPr>
              <a:xfrm flipH="1" flipV="1">
                <a:off x="1" y="-10282"/>
                <a:ext cx="978127" cy="1696743"/>
              </a:xfrm>
              <a:prstGeom prst="rect">
                <a:avLst/>
              </a:prstGeom>
              <a:solidFill>
                <a:srgbClr val="BA11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5" name="等腰三角形 54"/>
              <p:cNvSpPr/>
              <p:nvPr/>
            </p:nvSpPr>
            <p:spPr>
              <a:xfrm flipH="1" flipV="1">
                <a:off x="632552" y="-10282"/>
                <a:ext cx="978127" cy="1696743"/>
              </a:xfrm>
              <a:prstGeom prst="triangle">
                <a:avLst>
                  <a:gd name="adj" fmla="val 64517"/>
                </a:avLst>
              </a:prstGeom>
              <a:solidFill>
                <a:srgbClr val="BA11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57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42238">
            <a:off x="1111263" y="761526"/>
            <a:ext cx="2471354" cy="7330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组合 2"/>
          <p:cNvGrpSpPr/>
          <p:nvPr/>
        </p:nvGrpSpPr>
        <p:grpSpPr>
          <a:xfrm rot="20631445">
            <a:off x="2378822" y="-1366303"/>
            <a:ext cx="3825256" cy="3852294"/>
            <a:chOff x="4142471" y="-4119624"/>
            <a:chExt cx="3265200" cy="3288279"/>
          </a:xfrm>
        </p:grpSpPr>
        <p:pic>
          <p:nvPicPr>
            <p:cNvPr id="48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008045" flipV="1">
              <a:off x="4422630" y="-1664835"/>
              <a:ext cx="2374784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590578" flipV="1">
              <a:off x="4142471" y="-3720666"/>
              <a:ext cx="3265200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0" name="等腰三角形 49"/>
            <p:cNvSpPr/>
            <p:nvPr/>
          </p:nvSpPr>
          <p:spPr>
            <a:xfrm rot="5400000">
              <a:off x="4124471" y="-3898641"/>
              <a:ext cx="2748473" cy="2306507"/>
            </a:xfrm>
            <a:prstGeom prst="triangle">
              <a:avLst>
                <a:gd name="adj" fmla="val 80337"/>
              </a:avLst>
            </a:prstGeom>
            <a:solidFill>
              <a:srgbClr val="A10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47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41578">
            <a:off x="3547133" y="1418584"/>
            <a:ext cx="2585604" cy="9788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组合 42"/>
          <p:cNvGrpSpPr/>
          <p:nvPr/>
        </p:nvGrpSpPr>
        <p:grpSpPr>
          <a:xfrm flipH="1">
            <a:off x="4483229" y="2995786"/>
            <a:ext cx="4938034" cy="2443957"/>
            <a:chOff x="-670706" y="3414023"/>
            <a:chExt cx="3395937" cy="1680735"/>
          </a:xfrm>
        </p:grpSpPr>
        <p:pic>
          <p:nvPicPr>
            <p:cNvPr id="41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532400" flipV="1">
              <a:off x="-167874" y="4261268"/>
              <a:ext cx="2893105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等腰三角形 41"/>
            <p:cNvSpPr/>
            <p:nvPr/>
          </p:nvSpPr>
          <p:spPr>
            <a:xfrm rot="19313780">
              <a:off x="-670706" y="3414023"/>
              <a:ext cx="2783009" cy="1041740"/>
            </a:xfrm>
            <a:prstGeom prst="triangle">
              <a:avLst/>
            </a:prstGeom>
            <a:solidFill>
              <a:srgbClr val="A10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1" name="组合 39"/>
          <p:cNvGrpSpPr/>
          <p:nvPr/>
        </p:nvGrpSpPr>
        <p:grpSpPr>
          <a:xfrm rot="5400000">
            <a:off x="3848106" y="824120"/>
            <a:ext cx="5265717" cy="2606136"/>
            <a:chOff x="364041" y="3673510"/>
            <a:chExt cx="3395937" cy="1680735"/>
          </a:xfrm>
        </p:grpSpPr>
        <p:pic>
          <p:nvPicPr>
            <p:cNvPr id="11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332400" flipV="1">
              <a:off x="364041" y="3673510"/>
              <a:ext cx="2893105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等腰三角形 12"/>
            <p:cNvSpPr/>
            <p:nvPr/>
          </p:nvSpPr>
          <p:spPr>
            <a:xfrm rot="8513780">
              <a:off x="976969" y="4312505"/>
              <a:ext cx="2783009" cy="1041740"/>
            </a:xfrm>
            <a:prstGeom prst="triangle">
              <a:avLst/>
            </a:prstGeom>
            <a:solidFill>
              <a:srgbClr val="BA11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2" name="组合 1"/>
          <p:cNvGrpSpPr/>
          <p:nvPr/>
        </p:nvGrpSpPr>
        <p:grpSpPr>
          <a:xfrm>
            <a:off x="2234667" y="-562995"/>
            <a:ext cx="6915150" cy="6992595"/>
            <a:chOff x="3004433" y="-537904"/>
            <a:chExt cx="6139567" cy="6208326"/>
          </a:xfrm>
        </p:grpSpPr>
        <p:pic>
          <p:nvPicPr>
            <p:cNvPr id="6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808045" flipV="1">
              <a:off x="5479438" y="-537904"/>
              <a:ext cx="2374784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3" name="组合 38"/>
            <p:cNvGrpSpPr/>
            <p:nvPr/>
          </p:nvGrpSpPr>
          <p:grpSpPr>
            <a:xfrm flipV="1">
              <a:off x="3004433" y="-33676"/>
              <a:ext cx="4010544" cy="1428599"/>
              <a:chOff x="3042574" y="479750"/>
              <a:chExt cx="4010544" cy="1428599"/>
            </a:xfrm>
          </p:grpSpPr>
          <p:pic>
            <p:nvPicPr>
              <p:cNvPr id="7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9130529" flipV="1">
                <a:off x="3042574" y="555570"/>
                <a:ext cx="2452915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等腰三角形 7"/>
              <p:cNvSpPr/>
              <p:nvPr/>
            </p:nvSpPr>
            <p:spPr>
              <a:xfrm>
                <a:off x="3823006" y="479750"/>
                <a:ext cx="3230112" cy="1428599"/>
              </a:xfrm>
              <a:prstGeom prst="triangle">
                <a:avLst/>
              </a:prstGeom>
              <a:solidFill>
                <a:srgbClr val="EE1C3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9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390578" flipV="1">
              <a:off x="4979144" y="1240026"/>
              <a:ext cx="2452915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等腰三角形 11"/>
            <p:cNvSpPr/>
            <p:nvPr/>
          </p:nvSpPr>
          <p:spPr>
            <a:xfrm rot="16200000">
              <a:off x="5403908" y="222885"/>
              <a:ext cx="2748473" cy="2306507"/>
            </a:xfrm>
            <a:prstGeom prst="triangle">
              <a:avLst>
                <a:gd name="adj" fmla="val 80337"/>
              </a:avLst>
            </a:prstGeom>
            <a:solidFill>
              <a:srgbClr val="A10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4" name="组合 37"/>
            <p:cNvGrpSpPr/>
            <p:nvPr/>
          </p:nvGrpSpPr>
          <p:grpSpPr>
            <a:xfrm flipV="1">
              <a:off x="6458775" y="-46535"/>
              <a:ext cx="2685225" cy="5716957"/>
              <a:chOff x="6829900" y="-3819214"/>
              <a:chExt cx="2685225" cy="5716957"/>
            </a:xfrm>
          </p:grpSpPr>
          <p:pic>
            <p:nvPicPr>
              <p:cNvPr id="10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8037442" flipV="1">
                <a:off x="7859021" y="-3325263"/>
                <a:ext cx="1821392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7416804" flipV="1">
                <a:off x="5359832" y="-695565"/>
                <a:ext cx="4052541" cy="11124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25" name="组合 14"/>
              <p:cNvGrpSpPr/>
              <p:nvPr/>
            </p:nvGrpSpPr>
            <p:grpSpPr>
              <a:xfrm flipH="1" flipV="1">
                <a:off x="7221613" y="-1838539"/>
                <a:ext cx="2293511" cy="3736282"/>
                <a:chOff x="1" y="-10282"/>
                <a:chExt cx="1610678" cy="2623902"/>
              </a:xfrm>
            </p:grpSpPr>
            <p:sp>
              <p:nvSpPr>
                <p:cNvPr id="18" name="等腰三角形 17"/>
                <p:cNvSpPr/>
                <p:nvPr/>
              </p:nvSpPr>
              <p:spPr>
                <a:xfrm flipH="1" flipV="1">
                  <a:off x="1" y="1686461"/>
                  <a:ext cx="978127" cy="927159"/>
                </a:xfrm>
                <a:prstGeom prst="triangle">
                  <a:avLst>
                    <a:gd name="adj" fmla="val 36104"/>
                  </a:avLst>
                </a:prstGeom>
                <a:solidFill>
                  <a:srgbClr val="BA11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" name="矩形 18"/>
                <p:cNvSpPr/>
                <p:nvPr/>
              </p:nvSpPr>
              <p:spPr>
                <a:xfrm flipH="1" flipV="1">
                  <a:off x="1" y="-10282"/>
                  <a:ext cx="978127" cy="1696743"/>
                </a:xfrm>
                <a:prstGeom prst="rect">
                  <a:avLst/>
                </a:prstGeom>
                <a:solidFill>
                  <a:srgbClr val="BA11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" name="等腰三角形 19"/>
                <p:cNvSpPr/>
                <p:nvPr/>
              </p:nvSpPr>
              <p:spPr>
                <a:xfrm flipH="1" flipV="1">
                  <a:off x="632552" y="-10282"/>
                  <a:ext cx="978127" cy="1696743"/>
                </a:xfrm>
                <a:prstGeom prst="triangle">
                  <a:avLst>
                    <a:gd name="adj" fmla="val 64517"/>
                  </a:avLst>
                </a:prstGeom>
                <a:solidFill>
                  <a:srgbClr val="BA11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16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4317271" flipV="1">
                <a:off x="7771162" y="-1271316"/>
                <a:ext cx="2155962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7" name="等腰三角形 16"/>
              <p:cNvSpPr/>
              <p:nvPr/>
            </p:nvSpPr>
            <p:spPr>
              <a:xfrm rot="16200000">
                <a:off x="7678562" y="-2366637"/>
                <a:ext cx="2822159" cy="850967"/>
              </a:xfrm>
              <a:prstGeom prst="triangle">
                <a:avLst/>
              </a:prstGeom>
              <a:solidFill>
                <a:srgbClr val="8E031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37" name="TextBox 36"/>
          <p:cNvSpPr txBox="1"/>
          <p:nvPr/>
        </p:nvSpPr>
        <p:spPr>
          <a:xfrm>
            <a:off x="374901" y="3424111"/>
            <a:ext cx="5648021" cy="500137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 재중 취업 </a:t>
            </a:r>
            <a:r>
              <a:rPr lang="ko-KR" altLang="en-US" sz="2800" b="1" dirty="0" smtClean="0">
                <a:solidFill>
                  <a:srgbClr val="EE1C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분류 기준 </a:t>
            </a:r>
            <a:r>
              <a:rPr lang="en-US" altLang="ko-K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試行</a:t>
            </a:r>
            <a:r>
              <a:rPr lang="en-US" altLang="ko-K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)</a:t>
            </a:r>
            <a:endParaRPr lang="zh-CN" alt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Dotum" pitchFamily="34" charset="-127"/>
            </a:endParaRPr>
          </a:p>
        </p:txBody>
      </p:sp>
      <p:sp>
        <p:nvSpPr>
          <p:cNvPr id="43" name="Freeform 150"/>
          <p:cNvSpPr>
            <a:spLocks noEditPoints="1"/>
          </p:cNvSpPr>
          <p:nvPr/>
        </p:nvSpPr>
        <p:spPr bwMode="auto">
          <a:xfrm>
            <a:off x="2325350" y="2693237"/>
            <a:ext cx="657329" cy="637791"/>
          </a:xfrm>
          <a:custGeom>
            <a:avLst/>
            <a:gdLst/>
            <a:ahLst/>
            <a:cxnLst>
              <a:cxn ang="0">
                <a:pos x="5" y="35"/>
              </a:cxn>
              <a:cxn ang="0">
                <a:pos x="0" y="29"/>
              </a:cxn>
              <a:cxn ang="0">
                <a:pos x="5" y="24"/>
              </a:cxn>
              <a:cxn ang="0">
                <a:pos x="11" y="29"/>
              </a:cxn>
              <a:cxn ang="0">
                <a:pos x="5" y="35"/>
              </a:cxn>
              <a:cxn ang="0">
                <a:pos x="12" y="20"/>
              </a:cxn>
              <a:cxn ang="0">
                <a:pos x="6" y="13"/>
              </a:cxn>
              <a:cxn ang="0">
                <a:pos x="12" y="7"/>
              </a:cxn>
              <a:cxn ang="0">
                <a:pos x="19" y="13"/>
              </a:cxn>
              <a:cxn ang="0">
                <a:pos x="12" y="20"/>
              </a:cxn>
              <a:cxn ang="0">
                <a:pos x="12" y="50"/>
              </a:cxn>
              <a:cxn ang="0">
                <a:pos x="7" y="45"/>
              </a:cxn>
              <a:cxn ang="0">
                <a:pos x="12" y="40"/>
              </a:cxn>
              <a:cxn ang="0">
                <a:pos x="17" y="45"/>
              </a:cxn>
              <a:cxn ang="0">
                <a:pos x="12" y="50"/>
              </a:cxn>
              <a:cxn ang="0">
                <a:pos x="28" y="13"/>
              </a:cxn>
              <a:cxn ang="0">
                <a:pos x="21" y="6"/>
              </a:cxn>
              <a:cxn ang="0">
                <a:pos x="28" y="0"/>
              </a:cxn>
              <a:cxn ang="0">
                <a:pos x="35" y="6"/>
              </a:cxn>
              <a:cxn ang="0">
                <a:pos x="28" y="13"/>
              </a:cxn>
              <a:cxn ang="0">
                <a:pos x="28" y="57"/>
              </a:cxn>
              <a:cxn ang="0">
                <a:pos x="24" y="52"/>
              </a:cxn>
              <a:cxn ang="0">
                <a:pos x="28" y="48"/>
              </a:cxn>
              <a:cxn ang="0">
                <a:pos x="33" y="52"/>
              </a:cxn>
              <a:cxn ang="0">
                <a:pos x="28" y="57"/>
              </a:cxn>
              <a:cxn ang="0">
                <a:pos x="44" y="49"/>
              </a:cxn>
              <a:cxn ang="0">
                <a:pos x="40" y="45"/>
              </a:cxn>
              <a:cxn ang="0">
                <a:pos x="44" y="41"/>
              </a:cxn>
              <a:cxn ang="0">
                <a:pos x="48" y="45"/>
              </a:cxn>
              <a:cxn ang="0">
                <a:pos x="44" y="49"/>
              </a:cxn>
              <a:cxn ang="0">
                <a:pos x="44" y="16"/>
              </a:cxn>
              <a:cxn ang="0">
                <a:pos x="41" y="13"/>
              </a:cxn>
              <a:cxn ang="0">
                <a:pos x="44" y="10"/>
              </a:cxn>
              <a:cxn ang="0">
                <a:pos x="47" y="13"/>
              </a:cxn>
              <a:cxn ang="0">
                <a:pos x="44" y="16"/>
              </a:cxn>
              <a:cxn ang="0">
                <a:pos x="51" y="33"/>
              </a:cxn>
              <a:cxn ang="0">
                <a:pos x="48" y="29"/>
              </a:cxn>
              <a:cxn ang="0">
                <a:pos x="51" y="26"/>
              </a:cxn>
              <a:cxn ang="0">
                <a:pos x="55" y="29"/>
              </a:cxn>
              <a:cxn ang="0">
                <a:pos x="51" y="33"/>
              </a:cxn>
            </a:cxnLst>
            <a:rect l="0" t="0" r="r" b="b"/>
            <a:pathLst>
              <a:path w="55" h="57">
                <a:moveTo>
                  <a:pt x="5" y="35"/>
                </a:moveTo>
                <a:cubicBezTo>
                  <a:pt x="2" y="35"/>
                  <a:pt x="0" y="32"/>
                  <a:pt x="0" y="29"/>
                </a:cubicBezTo>
                <a:cubicBezTo>
                  <a:pt x="0" y="26"/>
                  <a:pt x="2" y="24"/>
                  <a:pt x="5" y="24"/>
                </a:cubicBezTo>
                <a:cubicBezTo>
                  <a:pt x="9" y="24"/>
                  <a:pt x="11" y="26"/>
                  <a:pt x="11" y="29"/>
                </a:cubicBezTo>
                <a:cubicBezTo>
                  <a:pt x="11" y="32"/>
                  <a:pt x="9" y="35"/>
                  <a:pt x="5" y="35"/>
                </a:cubicBezTo>
                <a:close/>
                <a:moveTo>
                  <a:pt x="12" y="20"/>
                </a:moveTo>
                <a:cubicBezTo>
                  <a:pt x="9" y="20"/>
                  <a:pt x="6" y="17"/>
                  <a:pt x="6" y="13"/>
                </a:cubicBezTo>
                <a:cubicBezTo>
                  <a:pt x="6" y="10"/>
                  <a:pt x="9" y="7"/>
                  <a:pt x="12" y="7"/>
                </a:cubicBezTo>
                <a:cubicBezTo>
                  <a:pt x="16" y="7"/>
                  <a:pt x="19" y="10"/>
                  <a:pt x="19" y="13"/>
                </a:cubicBezTo>
                <a:cubicBezTo>
                  <a:pt x="19" y="17"/>
                  <a:pt x="16" y="20"/>
                  <a:pt x="12" y="20"/>
                </a:cubicBezTo>
                <a:close/>
                <a:moveTo>
                  <a:pt x="12" y="50"/>
                </a:moveTo>
                <a:cubicBezTo>
                  <a:pt x="9" y="50"/>
                  <a:pt x="7" y="48"/>
                  <a:pt x="7" y="45"/>
                </a:cubicBezTo>
                <a:cubicBezTo>
                  <a:pt x="7" y="42"/>
                  <a:pt x="9" y="40"/>
                  <a:pt x="12" y="40"/>
                </a:cubicBezTo>
                <a:cubicBezTo>
                  <a:pt x="15" y="40"/>
                  <a:pt x="17" y="42"/>
                  <a:pt x="17" y="45"/>
                </a:cubicBezTo>
                <a:cubicBezTo>
                  <a:pt x="17" y="48"/>
                  <a:pt x="15" y="50"/>
                  <a:pt x="12" y="50"/>
                </a:cubicBezTo>
                <a:close/>
                <a:moveTo>
                  <a:pt x="28" y="13"/>
                </a:moveTo>
                <a:cubicBezTo>
                  <a:pt x="25" y="13"/>
                  <a:pt x="21" y="10"/>
                  <a:pt x="21" y="6"/>
                </a:cubicBezTo>
                <a:cubicBezTo>
                  <a:pt x="21" y="3"/>
                  <a:pt x="25" y="0"/>
                  <a:pt x="28" y="0"/>
                </a:cubicBezTo>
                <a:cubicBezTo>
                  <a:pt x="32" y="0"/>
                  <a:pt x="35" y="3"/>
                  <a:pt x="35" y="6"/>
                </a:cubicBezTo>
                <a:cubicBezTo>
                  <a:pt x="35" y="10"/>
                  <a:pt x="32" y="13"/>
                  <a:pt x="28" y="13"/>
                </a:cubicBezTo>
                <a:close/>
                <a:moveTo>
                  <a:pt x="28" y="57"/>
                </a:moveTo>
                <a:cubicBezTo>
                  <a:pt x="26" y="57"/>
                  <a:pt x="24" y="55"/>
                  <a:pt x="24" y="52"/>
                </a:cubicBezTo>
                <a:cubicBezTo>
                  <a:pt x="24" y="50"/>
                  <a:pt x="26" y="48"/>
                  <a:pt x="28" y="48"/>
                </a:cubicBezTo>
                <a:cubicBezTo>
                  <a:pt x="31" y="48"/>
                  <a:pt x="33" y="50"/>
                  <a:pt x="33" y="52"/>
                </a:cubicBezTo>
                <a:cubicBezTo>
                  <a:pt x="33" y="55"/>
                  <a:pt x="31" y="57"/>
                  <a:pt x="28" y="57"/>
                </a:cubicBezTo>
                <a:close/>
                <a:moveTo>
                  <a:pt x="44" y="49"/>
                </a:moveTo>
                <a:cubicBezTo>
                  <a:pt x="42" y="49"/>
                  <a:pt x="40" y="48"/>
                  <a:pt x="40" y="45"/>
                </a:cubicBezTo>
                <a:cubicBezTo>
                  <a:pt x="40" y="43"/>
                  <a:pt x="42" y="41"/>
                  <a:pt x="44" y="41"/>
                </a:cubicBezTo>
                <a:cubicBezTo>
                  <a:pt x="47" y="41"/>
                  <a:pt x="48" y="43"/>
                  <a:pt x="48" y="45"/>
                </a:cubicBezTo>
                <a:cubicBezTo>
                  <a:pt x="48" y="48"/>
                  <a:pt x="47" y="49"/>
                  <a:pt x="44" y="49"/>
                </a:cubicBezTo>
                <a:close/>
                <a:moveTo>
                  <a:pt x="44" y="16"/>
                </a:moveTo>
                <a:cubicBezTo>
                  <a:pt x="43" y="16"/>
                  <a:pt x="41" y="15"/>
                  <a:pt x="41" y="13"/>
                </a:cubicBezTo>
                <a:cubicBezTo>
                  <a:pt x="41" y="12"/>
                  <a:pt x="43" y="10"/>
                  <a:pt x="44" y="10"/>
                </a:cubicBezTo>
                <a:cubicBezTo>
                  <a:pt x="46" y="10"/>
                  <a:pt x="47" y="12"/>
                  <a:pt x="47" y="13"/>
                </a:cubicBezTo>
                <a:cubicBezTo>
                  <a:pt x="47" y="15"/>
                  <a:pt x="46" y="16"/>
                  <a:pt x="44" y="16"/>
                </a:cubicBezTo>
                <a:close/>
                <a:moveTo>
                  <a:pt x="51" y="33"/>
                </a:moveTo>
                <a:cubicBezTo>
                  <a:pt x="49" y="33"/>
                  <a:pt x="48" y="31"/>
                  <a:pt x="48" y="29"/>
                </a:cubicBezTo>
                <a:cubicBezTo>
                  <a:pt x="48" y="27"/>
                  <a:pt x="49" y="26"/>
                  <a:pt x="51" y="26"/>
                </a:cubicBezTo>
                <a:cubicBezTo>
                  <a:pt x="53" y="26"/>
                  <a:pt x="55" y="27"/>
                  <a:pt x="55" y="29"/>
                </a:cubicBezTo>
                <a:cubicBezTo>
                  <a:pt x="55" y="31"/>
                  <a:pt x="53" y="33"/>
                  <a:pt x="51" y="33"/>
                </a:cubicBezTo>
                <a:close/>
              </a:path>
            </a:pathLst>
          </a:custGeom>
          <a:solidFill>
            <a:srgbClr val="EC182F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69952" tIns="34976" rIns="69952" bIns="34976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797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7703" y="0"/>
            <a:ext cx="9151703" cy="51420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4"/>
          <p:cNvGrpSpPr/>
          <p:nvPr/>
        </p:nvGrpSpPr>
        <p:grpSpPr>
          <a:xfrm rot="5400000">
            <a:off x="-503618" y="-921627"/>
            <a:ext cx="2976319" cy="4137028"/>
            <a:chOff x="314742" y="-4918286"/>
            <a:chExt cx="2976319" cy="4137028"/>
          </a:xfrm>
        </p:grpSpPr>
        <p:pic>
          <p:nvPicPr>
            <p:cNvPr id="56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366670" flipH="1">
              <a:off x="-100804" y="-2030293"/>
              <a:ext cx="1664581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616804" flipV="1">
              <a:off x="708587" y="-3437383"/>
              <a:ext cx="4052541" cy="111240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" name="组合 51"/>
            <p:cNvGrpSpPr/>
            <p:nvPr/>
          </p:nvGrpSpPr>
          <p:grpSpPr>
            <a:xfrm rot="10800000" flipH="1" flipV="1">
              <a:off x="624885" y="-4918286"/>
              <a:ext cx="2293511" cy="3736282"/>
              <a:chOff x="1" y="-10282"/>
              <a:chExt cx="1610678" cy="2623902"/>
            </a:xfrm>
          </p:grpSpPr>
          <p:sp>
            <p:nvSpPr>
              <p:cNvPr id="53" name="等腰三角形 52"/>
              <p:cNvSpPr/>
              <p:nvPr/>
            </p:nvSpPr>
            <p:spPr>
              <a:xfrm flipH="1" flipV="1">
                <a:off x="1" y="1686461"/>
                <a:ext cx="978127" cy="927159"/>
              </a:xfrm>
              <a:prstGeom prst="triangle">
                <a:avLst>
                  <a:gd name="adj" fmla="val 36104"/>
                </a:avLst>
              </a:prstGeom>
              <a:solidFill>
                <a:srgbClr val="BA11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4" name="矩形 53"/>
              <p:cNvSpPr/>
              <p:nvPr/>
            </p:nvSpPr>
            <p:spPr>
              <a:xfrm flipH="1" flipV="1">
                <a:off x="1" y="-10282"/>
                <a:ext cx="978127" cy="1696743"/>
              </a:xfrm>
              <a:prstGeom prst="rect">
                <a:avLst/>
              </a:prstGeom>
              <a:solidFill>
                <a:srgbClr val="BA11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5" name="等腰三角形 54"/>
              <p:cNvSpPr/>
              <p:nvPr/>
            </p:nvSpPr>
            <p:spPr>
              <a:xfrm flipH="1" flipV="1">
                <a:off x="632552" y="-10282"/>
                <a:ext cx="978127" cy="1696743"/>
              </a:xfrm>
              <a:prstGeom prst="triangle">
                <a:avLst>
                  <a:gd name="adj" fmla="val 64517"/>
                </a:avLst>
              </a:prstGeom>
              <a:solidFill>
                <a:srgbClr val="BA11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57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42238">
            <a:off x="1111263" y="761526"/>
            <a:ext cx="2471354" cy="7330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组合 2"/>
          <p:cNvGrpSpPr/>
          <p:nvPr/>
        </p:nvGrpSpPr>
        <p:grpSpPr>
          <a:xfrm rot="20631445">
            <a:off x="2378822" y="-1366303"/>
            <a:ext cx="3825256" cy="3852294"/>
            <a:chOff x="4142471" y="-4119624"/>
            <a:chExt cx="3265200" cy="3288279"/>
          </a:xfrm>
        </p:grpSpPr>
        <p:pic>
          <p:nvPicPr>
            <p:cNvPr id="48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008045" flipV="1">
              <a:off x="4422630" y="-1664835"/>
              <a:ext cx="2374784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590578" flipV="1">
              <a:off x="4142471" y="-3720666"/>
              <a:ext cx="3265200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0" name="等腰三角形 49"/>
            <p:cNvSpPr/>
            <p:nvPr/>
          </p:nvSpPr>
          <p:spPr>
            <a:xfrm rot="5400000">
              <a:off x="4124471" y="-3898641"/>
              <a:ext cx="2748473" cy="2306507"/>
            </a:xfrm>
            <a:prstGeom prst="triangle">
              <a:avLst>
                <a:gd name="adj" fmla="val 80337"/>
              </a:avLst>
            </a:prstGeom>
            <a:solidFill>
              <a:srgbClr val="A10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47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41578">
            <a:off x="3547133" y="1418584"/>
            <a:ext cx="2585604" cy="9788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组合 42"/>
          <p:cNvGrpSpPr/>
          <p:nvPr/>
        </p:nvGrpSpPr>
        <p:grpSpPr>
          <a:xfrm flipH="1">
            <a:off x="4483229" y="2995786"/>
            <a:ext cx="4938034" cy="2443957"/>
            <a:chOff x="-670706" y="3414023"/>
            <a:chExt cx="3395937" cy="1680735"/>
          </a:xfrm>
        </p:grpSpPr>
        <p:pic>
          <p:nvPicPr>
            <p:cNvPr id="41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532400" flipV="1">
              <a:off x="-167874" y="4261268"/>
              <a:ext cx="2893105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等腰三角形 41"/>
            <p:cNvSpPr/>
            <p:nvPr/>
          </p:nvSpPr>
          <p:spPr>
            <a:xfrm rot="19313780">
              <a:off x="-670706" y="3414023"/>
              <a:ext cx="2783009" cy="1041740"/>
            </a:xfrm>
            <a:prstGeom prst="triangle">
              <a:avLst/>
            </a:prstGeom>
            <a:solidFill>
              <a:srgbClr val="A10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1" name="组合 39"/>
          <p:cNvGrpSpPr/>
          <p:nvPr/>
        </p:nvGrpSpPr>
        <p:grpSpPr>
          <a:xfrm rot="5400000">
            <a:off x="3848106" y="824120"/>
            <a:ext cx="5265717" cy="2606136"/>
            <a:chOff x="364041" y="3673510"/>
            <a:chExt cx="3395937" cy="1680735"/>
          </a:xfrm>
        </p:grpSpPr>
        <p:pic>
          <p:nvPicPr>
            <p:cNvPr id="11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332400" flipV="1">
              <a:off x="364041" y="3673510"/>
              <a:ext cx="2893105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等腰三角形 12"/>
            <p:cNvSpPr/>
            <p:nvPr/>
          </p:nvSpPr>
          <p:spPr>
            <a:xfrm rot="8513780">
              <a:off x="976969" y="4312505"/>
              <a:ext cx="2783009" cy="1041740"/>
            </a:xfrm>
            <a:prstGeom prst="triangle">
              <a:avLst/>
            </a:prstGeom>
            <a:solidFill>
              <a:srgbClr val="BA11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2" name="组合 1"/>
          <p:cNvGrpSpPr/>
          <p:nvPr/>
        </p:nvGrpSpPr>
        <p:grpSpPr>
          <a:xfrm>
            <a:off x="2234667" y="-562995"/>
            <a:ext cx="6915150" cy="6992595"/>
            <a:chOff x="3004433" y="-537904"/>
            <a:chExt cx="6139567" cy="6208326"/>
          </a:xfrm>
        </p:grpSpPr>
        <p:pic>
          <p:nvPicPr>
            <p:cNvPr id="6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808045" flipV="1">
              <a:off x="5479438" y="-537904"/>
              <a:ext cx="2374784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3" name="组合 38"/>
            <p:cNvGrpSpPr/>
            <p:nvPr/>
          </p:nvGrpSpPr>
          <p:grpSpPr>
            <a:xfrm flipV="1">
              <a:off x="3004433" y="-33676"/>
              <a:ext cx="4010544" cy="1428599"/>
              <a:chOff x="3042574" y="479750"/>
              <a:chExt cx="4010544" cy="1428599"/>
            </a:xfrm>
          </p:grpSpPr>
          <p:pic>
            <p:nvPicPr>
              <p:cNvPr id="7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9130529" flipV="1">
                <a:off x="3042574" y="555570"/>
                <a:ext cx="2452915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等腰三角形 7"/>
              <p:cNvSpPr/>
              <p:nvPr/>
            </p:nvSpPr>
            <p:spPr>
              <a:xfrm>
                <a:off x="3823006" y="479750"/>
                <a:ext cx="3230112" cy="1428599"/>
              </a:xfrm>
              <a:prstGeom prst="triangle">
                <a:avLst/>
              </a:prstGeom>
              <a:solidFill>
                <a:srgbClr val="EE1C3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9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390578" flipV="1">
              <a:off x="4979144" y="1240026"/>
              <a:ext cx="2452915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等腰三角形 11"/>
            <p:cNvSpPr/>
            <p:nvPr/>
          </p:nvSpPr>
          <p:spPr>
            <a:xfrm rot="16200000">
              <a:off x="5403908" y="222885"/>
              <a:ext cx="2748473" cy="2306507"/>
            </a:xfrm>
            <a:prstGeom prst="triangle">
              <a:avLst>
                <a:gd name="adj" fmla="val 80337"/>
              </a:avLst>
            </a:prstGeom>
            <a:solidFill>
              <a:srgbClr val="A10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4" name="组合 37"/>
            <p:cNvGrpSpPr/>
            <p:nvPr/>
          </p:nvGrpSpPr>
          <p:grpSpPr>
            <a:xfrm flipV="1">
              <a:off x="6458775" y="-46535"/>
              <a:ext cx="2685225" cy="5716957"/>
              <a:chOff x="6829900" y="-3819214"/>
              <a:chExt cx="2685225" cy="5716957"/>
            </a:xfrm>
          </p:grpSpPr>
          <p:pic>
            <p:nvPicPr>
              <p:cNvPr id="10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8037442" flipV="1">
                <a:off x="7859021" y="-3325263"/>
                <a:ext cx="1821392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7416804" flipV="1">
                <a:off x="5359832" y="-695565"/>
                <a:ext cx="4052541" cy="11124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25" name="组合 14"/>
              <p:cNvGrpSpPr/>
              <p:nvPr/>
            </p:nvGrpSpPr>
            <p:grpSpPr>
              <a:xfrm flipH="1" flipV="1">
                <a:off x="7221613" y="-1838539"/>
                <a:ext cx="2293511" cy="3736282"/>
                <a:chOff x="1" y="-10282"/>
                <a:chExt cx="1610678" cy="2623902"/>
              </a:xfrm>
            </p:grpSpPr>
            <p:sp>
              <p:nvSpPr>
                <p:cNvPr id="18" name="等腰三角形 17"/>
                <p:cNvSpPr/>
                <p:nvPr/>
              </p:nvSpPr>
              <p:spPr>
                <a:xfrm flipH="1" flipV="1">
                  <a:off x="1" y="1686461"/>
                  <a:ext cx="978127" cy="927159"/>
                </a:xfrm>
                <a:prstGeom prst="triangle">
                  <a:avLst>
                    <a:gd name="adj" fmla="val 36104"/>
                  </a:avLst>
                </a:prstGeom>
                <a:solidFill>
                  <a:srgbClr val="BA11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" name="矩形 18"/>
                <p:cNvSpPr/>
                <p:nvPr/>
              </p:nvSpPr>
              <p:spPr>
                <a:xfrm flipH="1" flipV="1">
                  <a:off x="1" y="-10282"/>
                  <a:ext cx="978127" cy="1696743"/>
                </a:xfrm>
                <a:prstGeom prst="rect">
                  <a:avLst/>
                </a:prstGeom>
                <a:solidFill>
                  <a:srgbClr val="BA11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" name="等腰三角形 19"/>
                <p:cNvSpPr/>
                <p:nvPr/>
              </p:nvSpPr>
              <p:spPr>
                <a:xfrm flipH="1" flipV="1">
                  <a:off x="632552" y="-10282"/>
                  <a:ext cx="978127" cy="1696743"/>
                </a:xfrm>
                <a:prstGeom prst="triangle">
                  <a:avLst>
                    <a:gd name="adj" fmla="val 64517"/>
                  </a:avLst>
                </a:prstGeom>
                <a:solidFill>
                  <a:srgbClr val="BA11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16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4317271" flipV="1">
                <a:off x="7771162" y="-1271316"/>
                <a:ext cx="2155962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7" name="等腰三角形 16"/>
              <p:cNvSpPr/>
              <p:nvPr/>
            </p:nvSpPr>
            <p:spPr>
              <a:xfrm rot="16200000">
                <a:off x="7678562" y="-2366637"/>
                <a:ext cx="2822159" cy="850967"/>
              </a:xfrm>
              <a:prstGeom prst="triangle">
                <a:avLst/>
              </a:prstGeom>
              <a:solidFill>
                <a:srgbClr val="8E031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37" name="TextBox 36"/>
          <p:cNvSpPr txBox="1"/>
          <p:nvPr/>
        </p:nvSpPr>
        <p:spPr>
          <a:xfrm>
            <a:off x="1180465" y="3402339"/>
            <a:ext cx="4665380" cy="500137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2</a:t>
            </a:r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증통합 </a:t>
            </a:r>
            <a:r>
              <a:rPr lang="ko-KR" altLang="en-US" sz="2800" b="1" dirty="0" smtClean="0">
                <a:solidFill>
                  <a:srgbClr val="EE1C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전후 제출서류 비교</a:t>
            </a:r>
            <a:endParaRPr lang="zh-CN" altLang="en-US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Freeform 150"/>
          <p:cNvSpPr>
            <a:spLocks noEditPoints="1"/>
          </p:cNvSpPr>
          <p:nvPr/>
        </p:nvSpPr>
        <p:spPr bwMode="auto">
          <a:xfrm>
            <a:off x="2325350" y="2638807"/>
            <a:ext cx="657329" cy="637791"/>
          </a:xfrm>
          <a:custGeom>
            <a:avLst/>
            <a:gdLst/>
            <a:ahLst/>
            <a:cxnLst>
              <a:cxn ang="0">
                <a:pos x="5" y="35"/>
              </a:cxn>
              <a:cxn ang="0">
                <a:pos x="0" y="29"/>
              </a:cxn>
              <a:cxn ang="0">
                <a:pos x="5" y="24"/>
              </a:cxn>
              <a:cxn ang="0">
                <a:pos x="11" y="29"/>
              </a:cxn>
              <a:cxn ang="0">
                <a:pos x="5" y="35"/>
              </a:cxn>
              <a:cxn ang="0">
                <a:pos x="12" y="20"/>
              </a:cxn>
              <a:cxn ang="0">
                <a:pos x="6" y="13"/>
              </a:cxn>
              <a:cxn ang="0">
                <a:pos x="12" y="7"/>
              </a:cxn>
              <a:cxn ang="0">
                <a:pos x="19" y="13"/>
              </a:cxn>
              <a:cxn ang="0">
                <a:pos x="12" y="20"/>
              </a:cxn>
              <a:cxn ang="0">
                <a:pos x="12" y="50"/>
              </a:cxn>
              <a:cxn ang="0">
                <a:pos x="7" y="45"/>
              </a:cxn>
              <a:cxn ang="0">
                <a:pos x="12" y="40"/>
              </a:cxn>
              <a:cxn ang="0">
                <a:pos x="17" y="45"/>
              </a:cxn>
              <a:cxn ang="0">
                <a:pos x="12" y="50"/>
              </a:cxn>
              <a:cxn ang="0">
                <a:pos x="28" y="13"/>
              </a:cxn>
              <a:cxn ang="0">
                <a:pos x="21" y="6"/>
              </a:cxn>
              <a:cxn ang="0">
                <a:pos x="28" y="0"/>
              </a:cxn>
              <a:cxn ang="0">
                <a:pos x="35" y="6"/>
              </a:cxn>
              <a:cxn ang="0">
                <a:pos x="28" y="13"/>
              </a:cxn>
              <a:cxn ang="0">
                <a:pos x="28" y="57"/>
              </a:cxn>
              <a:cxn ang="0">
                <a:pos x="24" y="52"/>
              </a:cxn>
              <a:cxn ang="0">
                <a:pos x="28" y="48"/>
              </a:cxn>
              <a:cxn ang="0">
                <a:pos x="33" y="52"/>
              </a:cxn>
              <a:cxn ang="0">
                <a:pos x="28" y="57"/>
              </a:cxn>
              <a:cxn ang="0">
                <a:pos x="44" y="49"/>
              </a:cxn>
              <a:cxn ang="0">
                <a:pos x="40" y="45"/>
              </a:cxn>
              <a:cxn ang="0">
                <a:pos x="44" y="41"/>
              </a:cxn>
              <a:cxn ang="0">
                <a:pos x="48" y="45"/>
              </a:cxn>
              <a:cxn ang="0">
                <a:pos x="44" y="49"/>
              </a:cxn>
              <a:cxn ang="0">
                <a:pos x="44" y="16"/>
              </a:cxn>
              <a:cxn ang="0">
                <a:pos x="41" y="13"/>
              </a:cxn>
              <a:cxn ang="0">
                <a:pos x="44" y="10"/>
              </a:cxn>
              <a:cxn ang="0">
                <a:pos x="47" y="13"/>
              </a:cxn>
              <a:cxn ang="0">
                <a:pos x="44" y="16"/>
              </a:cxn>
              <a:cxn ang="0">
                <a:pos x="51" y="33"/>
              </a:cxn>
              <a:cxn ang="0">
                <a:pos x="48" y="29"/>
              </a:cxn>
              <a:cxn ang="0">
                <a:pos x="51" y="26"/>
              </a:cxn>
              <a:cxn ang="0">
                <a:pos x="55" y="29"/>
              </a:cxn>
              <a:cxn ang="0">
                <a:pos x="51" y="33"/>
              </a:cxn>
            </a:cxnLst>
            <a:rect l="0" t="0" r="r" b="b"/>
            <a:pathLst>
              <a:path w="55" h="57">
                <a:moveTo>
                  <a:pt x="5" y="35"/>
                </a:moveTo>
                <a:cubicBezTo>
                  <a:pt x="2" y="35"/>
                  <a:pt x="0" y="32"/>
                  <a:pt x="0" y="29"/>
                </a:cubicBezTo>
                <a:cubicBezTo>
                  <a:pt x="0" y="26"/>
                  <a:pt x="2" y="24"/>
                  <a:pt x="5" y="24"/>
                </a:cubicBezTo>
                <a:cubicBezTo>
                  <a:pt x="9" y="24"/>
                  <a:pt x="11" y="26"/>
                  <a:pt x="11" y="29"/>
                </a:cubicBezTo>
                <a:cubicBezTo>
                  <a:pt x="11" y="32"/>
                  <a:pt x="9" y="35"/>
                  <a:pt x="5" y="35"/>
                </a:cubicBezTo>
                <a:close/>
                <a:moveTo>
                  <a:pt x="12" y="20"/>
                </a:moveTo>
                <a:cubicBezTo>
                  <a:pt x="9" y="20"/>
                  <a:pt x="6" y="17"/>
                  <a:pt x="6" y="13"/>
                </a:cubicBezTo>
                <a:cubicBezTo>
                  <a:pt x="6" y="10"/>
                  <a:pt x="9" y="7"/>
                  <a:pt x="12" y="7"/>
                </a:cubicBezTo>
                <a:cubicBezTo>
                  <a:pt x="16" y="7"/>
                  <a:pt x="19" y="10"/>
                  <a:pt x="19" y="13"/>
                </a:cubicBezTo>
                <a:cubicBezTo>
                  <a:pt x="19" y="17"/>
                  <a:pt x="16" y="20"/>
                  <a:pt x="12" y="20"/>
                </a:cubicBezTo>
                <a:close/>
                <a:moveTo>
                  <a:pt x="12" y="50"/>
                </a:moveTo>
                <a:cubicBezTo>
                  <a:pt x="9" y="50"/>
                  <a:pt x="7" y="48"/>
                  <a:pt x="7" y="45"/>
                </a:cubicBezTo>
                <a:cubicBezTo>
                  <a:pt x="7" y="42"/>
                  <a:pt x="9" y="40"/>
                  <a:pt x="12" y="40"/>
                </a:cubicBezTo>
                <a:cubicBezTo>
                  <a:pt x="15" y="40"/>
                  <a:pt x="17" y="42"/>
                  <a:pt x="17" y="45"/>
                </a:cubicBezTo>
                <a:cubicBezTo>
                  <a:pt x="17" y="48"/>
                  <a:pt x="15" y="50"/>
                  <a:pt x="12" y="50"/>
                </a:cubicBezTo>
                <a:close/>
                <a:moveTo>
                  <a:pt x="28" y="13"/>
                </a:moveTo>
                <a:cubicBezTo>
                  <a:pt x="25" y="13"/>
                  <a:pt x="21" y="10"/>
                  <a:pt x="21" y="6"/>
                </a:cubicBezTo>
                <a:cubicBezTo>
                  <a:pt x="21" y="3"/>
                  <a:pt x="25" y="0"/>
                  <a:pt x="28" y="0"/>
                </a:cubicBezTo>
                <a:cubicBezTo>
                  <a:pt x="32" y="0"/>
                  <a:pt x="35" y="3"/>
                  <a:pt x="35" y="6"/>
                </a:cubicBezTo>
                <a:cubicBezTo>
                  <a:pt x="35" y="10"/>
                  <a:pt x="32" y="13"/>
                  <a:pt x="28" y="13"/>
                </a:cubicBezTo>
                <a:close/>
                <a:moveTo>
                  <a:pt x="28" y="57"/>
                </a:moveTo>
                <a:cubicBezTo>
                  <a:pt x="26" y="57"/>
                  <a:pt x="24" y="55"/>
                  <a:pt x="24" y="52"/>
                </a:cubicBezTo>
                <a:cubicBezTo>
                  <a:pt x="24" y="50"/>
                  <a:pt x="26" y="48"/>
                  <a:pt x="28" y="48"/>
                </a:cubicBezTo>
                <a:cubicBezTo>
                  <a:pt x="31" y="48"/>
                  <a:pt x="33" y="50"/>
                  <a:pt x="33" y="52"/>
                </a:cubicBezTo>
                <a:cubicBezTo>
                  <a:pt x="33" y="55"/>
                  <a:pt x="31" y="57"/>
                  <a:pt x="28" y="57"/>
                </a:cubicBezTo>
                <a:close/>
                <a:moveTo>
                  <a:pt x="44" y="49"/>
                </a:moveTo>
                <a:cubicBezTo>
                  <a:pt x="42" y="49"/>
                  <a:pt x="40" y="48"/>
                  <a:pt x="40" y="45"/>
                </a:cubicBezTo>
                <a:cubicBezTo>
                  <a:pt x="40" y="43"/>
                  <a:pt x="42" y="41"/>
                  <a:pt x="44" y="41"/>
                </a:cubicBezTo>
                <a:cubicBezTo>
                  <a:pt x="47" y="41"/>
                  <a:pt x="48" y="43"/>
                  <a:pt x="48" y="45"/>
                </a:cubicBezTo>
                <a:cubicBezTo>
                  <a:pt x="48" y="48"/>
                  <a:pt x="47" y="49"/>
                  <a:pt x="44" y="49"/>
                </a:cubicBezTo>
                <a:close/>
                <a:moveTo>
                  <a:pt x="44" y="16"/>
                </a:moveTo>
                <a:cubicBezTo>
                  <a:pt x="43" y="16"/>
                  <a:pt x="41" y="15"/>
                  <a:pt x="41" y="13"/>
                </a:cubicBezTo>
                <a:cubicBezTo>
                  <a:pt x="41" y="12"/>
                  <a:pt x="43" y="10"/>
                  <a:pt x="44" y="10"/>
                </a:cubicBezTo>
                <a:cubicBezTo>
                  <a:pt x="46" y="10"/>
                  <a:pt x="47" y="12"/>
                  <a:pt x="47" y="13"/>
                </a:cubicBezTo>
                <a:cubicBezTo>
                  <a:pt x="47" y="15"/>
                  <a:pt x="46" y="16"/>
                  <a:pt x="44" y="16"/>
                </a:cubicBezTo>
                <a:close/>
                <a:moveTo>
                  <a:pt x="51" y="33"/>
                </a:moveTo>
                <a:cubicBezTo>
                  <a:pt x="49" y="33"/>
                  <a:pt x="48" y="31"/>
                  <a:pt x="48" y="29"/>
                </a:cubicBezTo>
                <a:cubicBezTo>
                  <a:pt x="48" y="27"/>
                  <a:pt x="49" y="26"/>
                  <a:pt x="51" y="26"/>
                </a:cubicBezTo>
                <a:cubicBezTo>
                  <a:pt x="53" y="26"/>
                  <a:pt x="55" y="27"/>
                  <a:pt x="55" y="29"/>
                </a:cubicBezTo>
                <a:cubicBezTo>
                  <a:pt x="55" y="31"/>
                  <a:pt x="53" y="33"/>
                  <a:pt x="51" y="33"/>
                </a:cubicBezTo>
                <a:close/>
              </a:path>
            </a:pathLst>
          </a:custGeom>
          <a:solidFill>
            <a:srgbClr val="EC182F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69952" tIns="34976" rIns="69952" bIns="34976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797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57671" y="3819659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1688430" y="2740414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41425" y="1024950"/>
            <a:ext cx="3486150" cy="749413"/>
          </a:xfrm>
        </p:spPr>
        <p:txBody>
          <a:bodyPr>
            <a:normAutofit fontScale="90000"/>
          </a:bodyPr>
          <a:lstStyle/>
          <a:p>
            <a:pPr algn="l"/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외국인취업허가통보서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5005743" y="2710542"/>
            <a:ext cx="3528392" cy="165600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1">
              <a:defRPr/>
            </a:pPr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  <a:defRPr/>
            </a:pP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온라인으로 작성 및 출력하여 </a:t>
            </a:r>
            <a:r>
              <a:rPr lang="ko-KR" altLang="en-US" sz="1600" b="1" u="sng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신청인이 서명한 후</a:t>
            </a:r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고용업체의 공인 또는 고용업체로부터 권한을 위임받은 부서의 공인 날인 후 시스템으로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전송</a:t>
            </a:r>
            <a:endParaRPr lang="zh-CN" altLang="en-US" sz="1600" dirty="0" smtClean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849086" y="3516085"/>
            <a:ext cx="3484008" cy="86080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984586" y="3601468"/>
            <a:ext cx="3225733" cy="714038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1576739" y="3404219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4102026" y="3675547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1093886" y="3766761"/>
            <a:ext cx="30685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외국인재중취업허가 신청표</a:t>
            </a:r>
            <a:endParaRPr lang="en-US" altLang="ko-KR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586138" y="1360715"/>
            <a:ext cx="3681065" cy="1349828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前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온라인으로 작성 및 출력하여 고용업체의 공인을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날인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업계주관기관이 있을 경우 업계심사비준부서의 공인 날인</a:t>
            </a:r>
            <a:endParaRPr lang="zh-CN" altLang="en-US" sz="16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4255087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3175842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72050" y="295615"/>
            <a:ext cx="3486150" cy="749413"/>
          </a:xfrm>
        </p:spPr>
        <p:txBody>
          <a:bodyPr>
            <a:normAutofit fontScale="90000"/>
          </a:bodyPr>
          <a:lstStyle/>
          <a:p>
            <a:pPr algn="l"/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외국인취업허가통보서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171576"/>
            <a:ext cx="3528392" cy="2172888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4887686" y="3755571"/>
            <a:ext cx="3484008" cy="86080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840954"/>
            <a:ext cx="3225733" cy="714038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820682" y="4133562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653776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Rectangle 42"/>
          <p:cNvSpPr/>
          <p:nvPr/>
        </p:nvSpPr>
        <p:spPr>
          <a:xfrm>
            <a:off x="5010150" y="1400175"/>
            <a:ext cx="3390900" cy="1666875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t"/>
          <a:lstStyle/>
          <a:p>
            <a:pPr algn="just" latinLnBrk="1"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신청인이 취직했던 고용업체가 발행한 현 직종의 업무와 관련된 근무경력 증명서류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직위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재직기간 또는 수행 프로젝트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증명인 연락방식이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포함되어야 하며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前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고용업체의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공인을 날인하거나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책임자의 서명이 있어야 함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.)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172074" y="3972229"/>
            <a:ext cx="2952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직장 경력 </a:t>
            </a:r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증명서류 복사본</a:t>
            </a:r>
            <a:endParaRPr lang="en-US" altLang="ko-KR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466393" y="2457451"/>
            <a:ext cx="3985860" cy="2408472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근무경력 증명서류 면제를 신청하는 언어 교사는 교사자격증서 또는 시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市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외국전문가국이 인정하는 국제언어통행증서를 제출하여야 함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교육 학과 학사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학위증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제출 시 근무경력 증명서류 제출 의무 면제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; </a:t>
            </a:r>
            <a:r>
              <a:rPr lang="en-US" altLang="zh-CN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TEFL IN CHINA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증서 제출 시 근무경력 증명서류 제출 의무 면제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;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교육 또는 사범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師范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분야 학사 또는 그 이상의 학위를 취득한 자의 근무경력 증명서류 제출 의무 면제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466393" y="1171576"/>
            <a:ext cx="3985860" cy="118110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관련 직종에 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2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년 이상 종사한 경력에 대한 증명서류 원본 및 복사본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외국어로 된 서류는 중국어로 번역하여 고용업체의 공인 날인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4255087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3175842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72050" y="295615"/>
            <a:ext cx="3486150" cy="749413"/>
          </a:xfrm>
        </p:spPr>
        <p:txBody>
          <a:bodyPr>
            <a:normAutofit fontScale="90000"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외국인취업허가통보서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181826"/>
            <a:ext cx="3528392" cy="2200737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4887686" y="3755571"/>
            <a:ext cx="3484008" cy="86080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840954"/>
            <a:ext cx="3225733" cy="714038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2" name="组合 11"/>
          <p:cNvGrpSpPr/>
          <p:nvPr/>
        </p:nvGrpSpPr>
        <p:grpSpPr>
          <a:xfrm>
            <a:off x="4820682" y="4133562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7759626" y="3653776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Rectangle 42"/>
          <p:cNvSpPr/>
          <p:nvPr/>
        </p:nvSpPr>
        <p:spPr>
          <a:xfrm>
            <a:off x="4972050" y="1276350"/>
            <a:ext cx="3467099" cy="2057399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t"/>
          <a:lstStyle/>
          <a:p>
            <a:pPr algn="just" latinLnBrk="1">
              <a:defRPr/>
            </a:pPr>
            <a:r>
              <a:rPr lang="ko-KR" altLang="en-US" sz="13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sz="13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  <a:defRPr/>
            </a:pP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최고학위</a:t>
            </a:r>
            <a:r>
              <a:rPr lang="en-US" altLang="ko-KR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학력</a:t>
            </a:r>
            <a:r>
              <a:rPr lang="en-US" altLang="ko-KR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증서는 반드시 해외 주재 중국 대사관</a:t>
            </a:r>
            <a:r>
              <a:rPr lang="en-US" altLang="ko-KR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영사관 또는 신청인 소재국 주중 대사관</a:t>
            </a:r>
            <a:r>
              <a:rPr lang="en-US" altLang="ko-KR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영사관 또는 소재국 공증기관 또는 중국 학력인증기구의 인증 절차를 거쳐야 함</a:t>
            </a:r>
            <a:r>
              <a:rPr lang="en-US" altLang="ko-KR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 </a:t>
            </a:r>
            <a:r>
              <a:rPr lang="ko-KR" altLang="en-US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중국 법률</a:t>
            </a:r>
            <a:r>
              <a:rPr lang="en-US" altLang="ko-KR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법규에 따를 때 업계주관부서의 사전 심사비준을 받아야 하거나 중국의 해당 </a:t>
            </a:r>
            <a:r>
              <a:rPr lang="ko-KR" altLang="en-US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진입허가類 </a:t>
            </a:r>
            <a:r>
              <a:rPr lang="ko-KR" altLang="en-US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직업자격을 구비하여야 하는 경우 업계주관부서의 비준문서 또는 직업자격증명을 제출하여야 함</a:t>
            </a:r>
            <a:r>
              <a:rPr lang="en-US" altLang="ko-KR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en-US" altLang="en-US" sz="1300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128403" y="3896029"/>
            <a:ext cx="30685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최고학위</a:t>
            </a:r>
            <a:r>
              <a:rPr lang="en-US" altLang="ko-K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학력</a:t>
            </a:r>
            <a:r>
              <a:rPr lang="en-US" altLang="ko-K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)</a:t>
            </a:r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증서 또는 관련 비준문서</a:t>
            </a:r>
            <a:r>
              <a:rPr lang="en-US" altLang="ko-K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직업자격증명 복사본</a:t>
            </a:r>
            <a:endParaRPr lang="en-US" altLang="ko-KR" sz="10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466393" y="3211286"/>
            <a:ext cx="3985860" cy="172800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sz="13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sz="13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최고학위증서</a:t>
            </a:r>
            <a:r>
              <a:rPr lang="en-US" altLang="ko-KR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전문자격증서의 원본 및 복사본</a:t>
            </a:r>
            <a:r>
              <a:rPr lang="en-US" altLang="ko-KR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관련 근무경력 증명서류 원본</a:t>
            </a:r>
            <a:r>
              <a:rPr lang="en-US" altLang="ko-KR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 </a:t>
            </a: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학위증서 원본 제출이 불가능한 경우 본인이 졸업한 학교에서 발행한 증명서류를 제출하거나 소재국 공증기관의 공증 절차 및 해외 주재 중국 대사관</a:t>
            </a:r>
            <a:r>
              <a:rPr lang="en-US" altLang="ko-KR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영사관의 인증 절차를 거친 복사본을 제출할 수 있음</a:t>
            </a:r>
            <a:r>
              <a:rPr lang="en-US" altLang="ko-KR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 </a:t>
            </a:r>
            <a:r>
              <a:rPr lang="ko-KR" altLang="en-US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외국어로 된 서류는 중국어로 번역하여 고용업체의 공인을 날인하여야 함</a:t>
            </a:r>
            <a:r>
              <a:rPr lang="en-US" altLang="ko-KR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sz="13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466393" y="504826"/>
            <a:ext cx="3985860" cy="252685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sz="12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sz="12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ko-KR" altLang="en-US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최고학위증서</a:t>
            </a:r>
            <a:r>
              <a:rPr lang="en-US" altLang="ko-KR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전문자격증서의 원본 및 복사본</a:t>
            </a:r>
            <a:r>
              <a:rPr lang="en-US" altLang="ko-KR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; </a:t>
            </a:r>
            <a:r>
              <a:rPr lang="ko-KR" altLang="en-US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학력증서 원본 제출이 불가능한 경우 소재국 공증기관의 공증 절차와 해외 주재 중국 대사관</a:t>
            </a:r>
            <a:r>
              <a:rPr lang="en-US" altLang="ko-KR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영사관의 인증 절차를 거친 복사본을 제출하거나 본인이 졸업한 학교에서 발행한 증명서류 원본을 제출하여야 함</a:t>
            </a:r>
            <a:r>
              <a:rPr lang="en-US" altLang="ko-KR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고용업체가 고용한 외국인이 서양식 요리사</a:t>
            </a:r>
            <a:r>
              <a:rPr lang="en-US" altLang="ko-KR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서양식 </a:t>
            </a:r>
            <a:r>
              <a:rPr lang="ko-KR" altLang="en-US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제빵사 </a:t>
            </a:r>
            <a:r>
              <a:rPr lang="ko-KR" altLang="en-US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등 외국 특색의 직업 또는 직종에 종사하는 </a:t>
            </a:r>
            <a:r>
              <a:rPr lang="ko-KR" altLang="en-US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자인 경우 </a:t>
            </a:r>
            <a:r>
              <a:rPr lang="ko-KR" altLang="en-US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그 본국 정부 또는 업계협회가 발급한 직업자격증서를 제출하여야 하며 해당 증서는 반드시 본국 공증기관의 공증을 받아야 하고 공증증명은 중국어 또는 영문으로 되어야 하며 외국어로 된 서류는 중국어로 번역하여 고용업체의 공인을 날인하여야 함</a:t>
            </a:r>
            <a:r>
              <a:rPr lang="en-US" altLang="ko-KR" sz="12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).</a:t>
            </a:r>
            <a:endParaRPr lang="zh-CN" altLang="en-US" sz="12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4255087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3175842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72050" y="295615"/>
            <a:ext cx="3486150" cy="749413"/>
          </a:xfrm>
        </p:spPr>
        <p:txBody>
          <a:bodyPr>
            <a:normAutofit fontScale="90000"/>
          </a:bodyPr>
          <a:lstStyle/>
          <a:p>
            <a:pPr algn="l"/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외국인취업허가통보서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181826"/>
            <a:ext cx="3528392" cy="2200737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4887686" y="3755571"/>
            <a:ext cx="3484008" cy="86080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840954"/>
            <a:ext cx="3225733" cy="714038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820682" y="4133562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653776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Rectangle 42"/>
          <p:cNvSpPr/>
          <p:nvPr/>
        </p:nvSpPr>
        <p:spPr>
          <a:xfrm>
            <a:off x="4981575" y="1411851"/>
            <a:ext cx="3457575" cy="1734120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t"/>
          <a:lstStyle/>
          <a:p>
            <a:pPr algn="just" latinLnBrk="1"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신청인의 국적국 또는 일상거주지의 경찰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안전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법원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공증기관 등 부서와 국적국 주중 대사관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영사관 또는 해외 주재 중국 대사관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 ·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영사관의 인증 절차를 거쳐야 함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일상거주지라 함은 신청인이 국적국을 떠난 후 마직으로 연속하여 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1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년 이상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거주한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국가 또는 지역을 지칭함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109353" y="3818466"/>
            <a:ext cx="306854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ctr" latinLnBrk="1"/>
            <a:r>
              <a:rPr lang="ko-KR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신청인의 국적국 또는 장기거주국</a:t>
            </a:r>
            <a:r>
              <a:rPr lang="en-US" altLang="ko-K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지역</a:t>
            </a:r>
            <a:r>
              <a:rPr lang="en-US" altLang="ko-K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)</a:t>
            </a:r>
            <a:r>
              <a:rPr lang="ko-KR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의 공기관이 발행한 무</a:t>
            </a:r>
            <a:r>
              <a:rPr lang="en-US" altLang="ko-K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無</a:t>
            </a:r>
            <a:r>
              <a:rPr lang="en-US" altLang="ko-K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)</a:t>
            </a:r>
            <a:r>
              <a:rPr lang="ko-KR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범죄기록증명 원본 또는 복사본</a:t>
            </a:r>
            <a:endParaRPr lang="en-US" altLang="ko-K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466393" y="3211286"/>
            <a:ext cx="3985860" cy="1348839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소재국 공기관이 발행한 무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無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범죄기록증명 원본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외국어로 된 서류는 중국어로 번역하여 고용업체의 공인을 날인하여야 함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).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466393" y="1246909"/>
            <a:ext cx="3985860" cy="1784766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소재국 공기관이 발행한 무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無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범죄기록증명 원본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외국어로 된 서류는 중국어로 번역하여 고용업체의 공인을 날인하여야 함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).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4148212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3175842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72050" y="295615"/>
            <a:ext cx="3486150" cy="749413"/>
          </a:xfrm>
        </p:spPr>
        <p:txBody>
          <a:bodyPr>
            <a:normAutofit fontScale="90000"/>
          </a:bodyPr>
          <a:lstStyle/>
          <a:p>
            <a:pPr algn="l"/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외국인취업허가통보서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401288"/>
            <a:ext cx="3528392" cy="1981275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Malgun Gothic" pitchFamily="34" charset="-127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4887686" y="3755571"/>
            <a:ext cx="3484008" cy="86080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840954"/>
            <a:ext cx="3225733" cy="714038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820682" y="4026687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653776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Rectangle 42"/>
          <p:cNvSpPr/>
          <p:nvPr/>
        </p:nvSpPr>
        <p:spPr>
          <a:xfrm>
            <a:off x="4972050" y="1428750"/>
            <a:ext cx="3476625" cy="1907226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ctr" anchorCtr="0"/>
          <a:lstStyle/>
          <a:p>
            <a:pPr algn="just"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신청인의 건강검진증명 복사본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해외 주재 중국 대사관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영사관이 인정하는 해외 위생의료기구가 발행한 건강검진보고서 또는 중국 내 검사검역기구가 발행한 건강증명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발행일부터 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6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개월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미만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).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142381" y="4015522"/>
            <a:ext cx="30685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신청인의 건강검진증명 복사본</a:t>
            </a:r>
            <a:endParaRPr lang="en-US" altLang="ko-KR" sz="10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466393" y="3092536"/>
            <a:ext cx="3985860" cy="1325088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b="1" spc="-4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b="1" spc="-40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ko-KR" altLang="en-US" spc="-4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신청인 및 만 </a:t>
            </a:r>
            <a:r>
              <a:rPr lang="en-US" altLang="ko-KR" spc="-4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18</a:t>
            </a:r>
            <a:r>
              <a:rPr lang="ko-KR" altLang="en-US" spc="-4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세 이상 수행가족의 건강검진증명 복사본</a:t>
            </a:r>
            <a:r>
              <a:rPr lang="en-US" altLang="ko-KR" spc="-4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pc="-4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해외 </a:t>
            </a:r>
            <a:r>
              <a:rPr lang="ko-KR" altLang="en-US" spc="-4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의료기구 또는 북경국제여행위생보건센터에서 </a:t>
            </a:r>
            <a:r>
              <a:rPr lang="ko-KR" altLang="en-US" spc="-4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발행하였고 해외 </a:t>
            </a:r>
            <a:r>
              <a:rPr lang="ko-KR" altLang="en-US" spc="-4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주재 중국 대사관</a:t>
            </a:r>
            <a:r>
              <a:rPr lang="en-US" altLang="ko-KR" spc="-4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pc="-4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영사관의 인증 절차를 </a:t>
            </a:r>
            <a:r>
              <a:rPr lang="ko-KR" altLang="en-US" spc="-4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거친 </a:t>
            </a:r>
            <a:r>
              <a:rPr lang="ko-KR" altLang="en-US" spc="-4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건강증명 복사본</a:t>
            </a:r>
            <a:r>
              <a:rPr lang="en-US" altLang="ko-KR" spc="-4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).</a:t>
            </a:r>
            <a:endParaRPr lang="zh-CN" altLang="en-US" spc="-4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466393" y="1460667"/>
            <a:ext cx="3985860" cy="1452257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해외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위생의료기구 또는 북경국제여행위생보건센터에서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발행하였고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해외 주재 중국 대사관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영사관의 인증 절차를 거친 건강증명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복사본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;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유효한 여권의 개인정보 페이지 복사본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3923231" y="3661320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502390" y="2641453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80175" y="378740"/>
            <a:ext cx="3486150" cy="749413"/>
          </a:xfrm>
        </p:spPr>
        <p:txBody>
          <a:bodyPr>
            <a:normAutofit fontScale="90000"/>
          </a:bodyPr>
          <a:lstStyle/>
          <a:p>
            <a:pPr algn="l"/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외국인취업허가통보서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571303" y="1365662"/>
            <a:ext cx="3528392" cy="1423134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4507675" y="3173679"/>
            <a:ext cx="3484008" cy="86080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4643175" y="3259062"/>
            <a:ext cx="3225733" cy="714038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440671" y="3539795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379615" y="3060009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Rectangle 42"/>
          <p:cNvSpPr/>
          <p:nvPr/>
        </p:nvSpPr>
        <p:spPr>
          <a:xfrm>
            <a:off x="4572000" y="1518728"/>
            <a:ext cx="3514725" cy="1117593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t"/>
          <a:lstStyle/>
          <a:p>
            <a:pPr algn="just" latinLnBrk="1"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채용계약서 또는 임직증명서류 원본 또는 복사본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신청인이 서명하고 고용업체의 공인을 날인한 중문 계약서를 제출하여야 하며 수정 표시가 있어서는 아니됨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).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4624815" y="3326506"/>
            <a:ext cx="32912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채용계약서 또는 임직증명서류 원본 또는 복사본</a:t>
            </a:r>
            <a:endParaRPr lang="en-US" altLang="ko-KR" sz="10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866898" y="2755075"/>
            <a:ext cx="3205344" cy="151708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채용 협의서 또는 계약서 복사본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831272" y="1151906"/>
            <a:ext cx="3240970" cy="1286002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제출 요구 無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3768212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2688967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72050" y="295615"/>
            <a:ext cx="3486150" cy="749413"/>
          </a:xfrm>
        </p:spPr>
        <p:txBody>
          <a:bodyPr>
            <a:normAutofit fontScale="90000"/>
          </a:bodyPr>
          <a:lstStyle/>
          <a:p>
            <a:pPr algn="l"/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외국인취업허가통보서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181826"/>
            <a:ext cx="3528392" cy="1478247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4887686" y="3268696"/>
            <a:ext cx="3484008" cy="86080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354079"/>
            <a:ext cx="3225733" cy="714038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820682" y="3646687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166901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Rectangle 42"/>
          <p:cNvSpPr/>
          <p:nvPr/>
        </p:nvSpPr>
        <p:spPr>
          <a:xfrm>
            <a:off x="5019675" y="1411851"/>
            <a:ext cx="3390900" cy="978924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ctr"/>
          <a:lstStyle/>
          <a:p>
            <a:pPr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여권 또는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국제여행증의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개인정보 페이지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057151" y="3433391"/>
            <a:ext cx="32318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신청인의 여권 또는 국제여행증 복사본</a:t>
            </a:r>
            <a:endParaRPr lang="en-US" altLang="ko-KR" sz="10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466393" y="2980719"/>
            <a:ext cx="3985860" cy="1398327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본인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/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가족의 유효한 여권 복사본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가족의 경우 친족관계증명을 제출하여야 함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외국어로 된 경우 중국어로 번역하여 고용업체의 공인을 날인하여야 함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).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466393" y="1033153"/>
            <a:ext cx="3985860" cy="1721922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유효한 여권 또는 기타 국제여행증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복사본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항공기 조종사 및 승무원은 기타 국제여행증 복사본 제출 가능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).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4255087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3175842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72050" y="295615"/>
            <a:ext cx="3486150" cy="749413"/>
          </a:xfrm>
        </p:spPr>
        <p:txBody>
          <a:bodyPr>
            <a:normAutofit fontScale="90000"/>
          </a:bodyPr>
          <a:lstStyle/>
          <a:p>
            <a:pPr algn="l"/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외국인취업허가통보서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181826"/>
            <a:ext cx="3528392" cy="2200737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4887686" y="3755571"/>
            <a:ext cx="3484008" cy="86080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840954"/>
            <a:ext cx="3225733" cy="714038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820682" y="4133562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653776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Rectangle 42"/>
          <p:cNvSpPr/>
          <p:nvPr/>
        </p:nvSpPr>
        <p:spPr>
          <a:xfrm>
            <a:off x="4972050" y="1257300"/>
            <a:ext cx="3486150" cy="2038350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ctr" anchorCtr="0"/>
          <a:lstStyle/>
          <a:p>
            <a:pPr algn="just" latinLnBrk="1"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최근에 찍은 증명사진 전자파일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흰색 배경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테두리 없음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두상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頭像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이 중간에 위치해 있고 사진 크기의 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2/3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 차지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화질 뚜렷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반점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하자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및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인쇄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결함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無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,, JPG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포맷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파일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크기 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150KB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이상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크기 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1025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화소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세로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)*768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화소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가로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해상도 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300DPI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이상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32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비트 풀컬러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).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109353" y="3894666"/>
            <a:ext cx="30685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6</a:t>
            </a:r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개월 내에 찍은 신청인의 증명사진</a:t>
            </a:r>
            <a:endParaRPr lang="en-US" altLang="ko-KR" sz="10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466393" y="2902536"/>
            <a:ext cx="3985860" cy="1562595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en-US" altLang="zh-CN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6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개월 내에 찍은 신청인의 증명사진 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1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매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크기 </a:t>
            </a:r>
            <a:r>
              <a:rPr lang="en-US" altLang="zh-CN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40mm×30mm,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흰색 배경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전자파일의 경우 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jpg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포맷이어야 하고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 파일 크기가 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200k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이상이어야 하며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가로세로 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100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화소 이상이어야 하고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흰색 배경이어야 함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).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466393" y="1175657"/>
            <a:ext cx="3985860" cy="1294411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신청인의 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2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인치 증명사진 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1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매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흰색 배경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4255087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3175842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72050" y="295615"/>
            <a:ext cx="3486150" cy="749413"/>
          </a:xfrm>
        </p:spPr>
        <p:txBody>
          <a:bodyPr>
            <a:normAutofit fontScale="90000"/>
          </a:bodyPr>
          <a:lstStyle/>
          <a:p>
            <a:pPr algn="l"/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외국인취업허가통보서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181826"/>
            <a:ext cx="3528392" cy="2200737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4887686" y="3755571"/>
            <a:ext cx="3484008" cy="86080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840954"/>
            <a:ext cx="3225733" cy="714038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820682" y="4133562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653776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Rectangle 42"/>
          <p:cNvSpPr/>
          <p:nvPr/>
        </p:nvSpPr>
        <p:spPr>
          <a:xfrm>
            <a:off x="4962525" y="1411851"/>
            <a:ext cx="3495675" cy="1734120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ctr" anchorCtr="0"/>
          <a:lstStyle/>
          <a:p>
            <a:pPr latinLnBrk="1"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수행가족의 여권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또는 국제여행증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개인정보 페이지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가족관계증명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배우자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-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결혼증명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자녀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-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출생증명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건강검진보고서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만 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18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세 이상의 가족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및 사진 전자파일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297132" y="4034572"/>
            <a:ext cx="26276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수행가족의 관련 증명서류</a:t>
            </a:r>
            <a:endParaRPr lang="en-US" altLang="ko-KR" sz="10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855023" y="3151911"/>
            <a:ext cx="3597230" cy="1313213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가족의 유효한 여권 복사본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가족의 친족관계증명을 제출하여야 함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855023" y="1353789"/>
            <a:ext cx="3597230" cy="1389413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제출 요구 無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7703" y="-21772"/>
            <a:ext cx="9151703" cy="51420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7704" y="4129605"/>
            <a:ext cx="9151703" cy="9764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08802" y="623252"/>
            <a:ext cx="4017767" cy="37702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ko-KR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 재중 취업 분류 기준</a:t>
            </a:r>
            <a:r>
              <a:rPr lang="en-US" altLang="ko-K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試行</a:t>
            </a:r>
            <a:r>
              <a:rPr lang="en-US" altLang="ko-K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)</a:t>
            </a:r>
            <a:endParaRPr lang="zh-CN" alt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Dotum" pitchFamily="34" charset="-127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5106059"/>
            <a:ext cx="9144000" cy="36000"/>
          </a:xfrm>
          <a:prstGeom prst="rect">
            <a:avLst/>
          </a:prstGeom>
          <a:solidFill>
            <a:srgbClr val="EE1C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97"/>
          <p:cNvSpPr>
            <a:spLocks noEditPoints="1"/>
          </p:cNvSpPr>
          <p:nvPr/>
        </p:nvSpPr>
        <p:spPr bwMode="auto">
          <a:xfrm>
            <a:off x="4461990" y="82300"/>
            <a:ext cx="212307" cy="212276"/>
          </a:xfrm>
          <a:custGeom>
            <a:avLst/>
            <a:gdLst/>
            <a:ahLst/>
            <a:cxnLst>
              <a:cxn ang="0">
                <a:pos x="55" y="10"/>
              </a:cxn>
              <a:cxn ang="0">
                <a:pos x="55" y="45"/>
              </a:cxn>
              <a:cxn ang="0">
                <a:pos x="44" y="55"/>
              </a:cxn>
              <a:cxn ang="0">
                <a:pos x="10" y="55"/>
              </a:cxn>
              <a:cxn ang="0">
                <a:pos x="0" y="45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17" y="20"/>
              </a:cxn>
              <a:cxn ang="0">
                <a:pos x="10" y="28"/>
              </a:cxn>
              <a:cxn ang="0">
                <a:pos x="17" y="35"/>
              </a:cxn>
              <a:cxn ang="0">
                <a:pos x="25" y="28"/>
              </a:cxn>
              <a:cxn ang="0">
                <a:pos x="17" y="20"/>
              </a:cxn>
              <a:cxn ang="0">
                <a:pos x="37" y="20"/>
              </a:cxn>
              <a:cxn ang="0">
                <a:pos x="30" y="28"/>
              </a:cxn>
              <a:cxn ang="0">
                <a:pos x="37" y="35"/>
              </a:cxn>
              <a:cxn ang="0">
                <a:pos x="45" y="28"/>
              </a:cxn>
              <a:cxn ang="0">
                <a:pos x="37" y="20"/>
              </a:cxn>
            </a:cxnLst>
            <a:rect l="0" t="0" r="r" b="b"/>
            <a:pathLst>
              <a:path w="55" h="55">
                <a:moveTo>
                  <a:pt x="55" y="10"/>
                </a:moveTo>
                <a:cubicBezTo>
                  <a:pt x="55" y="45"/>
                  <a:pt x="55" y="45"/>
                  <a:pt x="55" y="45"/>
                </a:cubicBezTo>
                <a:cubicBezTo>
                  <a:pt x="55" y="50"/>
                  <a:pt x="50" y="55"/>
                  <a:pt x="44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5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close/>
                <a:moveTo>
                  <a:pt x="17" y="20"/>
                </a:moveTo>
                <a:cubicBezTo>
                  <a:pt x="13" y="20"/>
                  <a:pt x="10" y="23"/>
                  <a:pt x="10" y="28"/>
                </a:cubicBezTo>
                <a:cubicBezTo>
                  <a:pt x="10" y="32"/>
                  <a:pt x="13" y="35"/>
                  <a:pt x="17" y="35"/>
                </a:cubicBezTo>
                <a:cubicBezTo>
                  <a:pt x="21" y="35"/>
                  <a:pt x="25" y="32"/>
                  <a:pt x="25" y="28"/>
                </a:cubicBezTo>
                <a:cubicBezTo>
                  <a:pt x="25" y="23"/>
                  <a:pt x="21" y="20"/>
                  <a:pt x="17" y="20"/>
                </a:cubicBezTo>
                <a:close/>
                <a:moveTo>
                  <a:pt x="37" y="20"/>
                </a:moveTo>
                <a:cubicBezTo>
                  <a:pt x="33" y="20"/>
                  <a:pt x="30" y="23"/>
                  <a:pt x="30" y="28"/>
                </a:cubicBezTo>
                <a:cubicBezTo>
                  <a:pt x="30" y="32"/>
                  <a:pt x="33" y="35"/>
                  <a:pt x="37" y="35"/>
                </a:cubicBezTo>
                <a:cubicBezTo>
                  <a:pt x="41" y="35"/>
                  <a:pt x="45" y="32"/>
                  <a:pt x="45" y="28"/>
                </a:cubicBezTo>
                <a:cubicBezTo>
                  <a:pt x="45" y="23"/>
                  <a:pt x="41" y="20"/>
                  <a:pt x="37" y="20"/>
                </a:cubicBezTo>
                <a:close/>
              </a:path>
            </a:pathLst>
          </a:custGeom>
          <a:solidFill>
            <a:srgbClr val="EE1C37"/>
          </a:solidFill>
          <a:ln w="9525">
            <a:noFill/>
            <a:round/>
            <a:headEnd/>
            <a:tailEnd/>
          </a:ln>
        </p:spPr>
        <p:txBody>
          <a:bodyPr vert="horz" wrap="square" lIns="124358" tIns="62179" rIns="124358" bIns="62179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组合 30"/>
          <p:cNvGrpSpPr/>
          <p:nvPr/>
        </p:nvGrpSpPr>
        <p:grpSpPr>
          <a:xfrm>
            <a:off x="4208828" y="-154788"/>
            <a:ext cx="662664" cy="669072"/>
            <a:chOff x="4333082" y="3467184"/>
            <a:chExt cx="473206" cy="473206"/>
          </a:xfrm>
        </p:grpSpPr>
        <p:sp>
          <p:nvSpPr>
            <p:cNvPr id="33" name="椭圆 32"/>
            <p:cNvSpPr/>
            <p:nvPr/>
          </p:nvSpPr>
          <p:spPr>
            <a:xfrm>
              <a:off x="4333082" y="3467184"/>
              <a:ext cx="473206" cy="47320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4" name="Freeform 135"/>
            <p:cNvSpPr>
              <a:spLocks noEditPoints="1"/>
            </p:cNvSpPr>
            <p:nvPr/>
          </p:nvSpPr>
          <p:spPr bwMode="auto">
            <a:xfrm>
              <a:off x="4447130" y="3606183"/>
              <a:ext cx="247534" cy="218686"/>
            </a:xfrm>
            <a:custGeom>
              <a:avLst/>
              <a:gdLst/>
              <a:ahLst/>
              <a:cxnLst>
                <a:cxn ang="0">
                  <a:pos x="13" y="39"/>
                </a:cxn>
                <a:cxn ang="0">
                  <a:pos x="8" y="39"/>
                </a:cxn>
                <a:cxn ang="0">
                  <a:pos x="0" y="33"/>
                </a:cxn>
                <a:cxn ang="0">
                  <a:pos x="5" y="19"/>
                </a:cxn>
                <a:cxn ang="0">
                  <a:pos x="15" y="22"/>
                </a:cxn>
                <a:cxn ang="0">
                  <a:pos x="20" y="21"/>
                </a:cxn>
                <a:cxn ang="0">
                  <a:pos x="20" y="24"/>
                </a:cxn>
                <a:cxn ang="0">
                  <a:pos x="23" y="34"/>
                </a:cxn>
                <a:cxn ang="0">
                  <a:pos x="13" y="39"/>
                </a:cxn>
                <a:cxn ang="0">
                  <a:pos x="15" y="19"/>
                </a:cxn>
                <a:cxn ang="0">
                  <a:pos x="5" y="9"/>
                </a:cxn>
                <a:cxn ang="0">
                  <a:pos x="15" y="0"/>
                </a:cxn>
                <a:cxn ang="0">
                  <a:pos x="25" y="9"/>
                </a:cxn>
                <a:cxn ang="0">
                  <a:pos x="15" y="19"/>
                </a:cxn>
                <a:cxn ang="0">
                  <a:pos x="53" y="68"/>
                </a:cxn>
                <a:cxn ang="0">
                  <a:pos x="20" y="68"/>
                </a:cxn>
                <a:cxn ang="0">
                  <a:pos x="10" y="58"/>
                </a:cxn>
                <a:cxn ang="0">
                  <a:pos x="23" y="36"/>
                </a:cxn>
                <a:cxn ang="0">
                  <a:pos x="37" y="41"/>
                </a:cxn>
                <a:cxn ang="0">
                  <a:pos x="50" y="36"/>
                </a:cxn>
                <a:cxn ang="0">
                  <a:pos x="64" y="58"/>
                </a:cxn>
                <a:cxn ang="0">
                  <a:pos x="53" y="68"/>
                </a:cxn>
                <a:cxn ang="0">
                  <a:pos x="37" y="39"/>
                </a:cxn>
                <a:cxn ang="0">
                  <a:pos x="22" y="24"/>
                </a:cxn>
                <a:cxn ang="0">
                  <a:pos x="37" y="9"/>
                </a:cxn>
                <a:cxn ang="0">
                  <a:pos x="51" y="24"/>
                </a:cxn>
                <a:cxn ang="0">
                  <a:pos x="37" y="39"/>
                </a:cxn>
                <a:cxn ang="0">
                  <a:pos x="59" y="19"/>
                </a:cxn>
                <a:cxn ang="0">
                  <a:pos x="49" y="9"/>
                </a:cxn>
                <a:cxn ang="0">
                  <a:pos x="59" y="0"/>
                </a:cxn>
                <a:cxn ang="0">
                  <a:pos x="68" y="9"/>
                </a:cxn>
                <a:cxn ang="0">
                  <a:pos x="59" y="19"/>
                </a:cxn>
                <a:cxn ang="0">
                  <a:pos x="66" y="39"/>
                </a:cxn>
                <a:cxn ang="0">
                  <a:pos x="61" y="39"/>
                </a:cxn>
                <a:cxn ang="0">
                  <a:pos x="51" y="34"/>
                </a:cxn>
                <a:cxn ang="0">
                  <a:pos x="54" y="24"/>
                </a:cxn>
                <a:cxn ang="0">
                  <a:pos x="54" y="21"/>
                </a:cxn>
                <a:cxn ang="0">
                  <a:pos x="59" y="22"/>
                </a:cxn>
                <a:cxn ang="0">
                  <a:pos x="69" y="19"/>
                </a:cxn>
                <a:cxn ang="0">
                  <a:pos x="73" y="33"/>
                </a:cxn>
                <a:cxn ang="0">
                  <a:pos x="66" y="39"/>
                </a:cxn>
              </a:cxnLst>
              <a:rect l="0" t="0" r="r" b="b"/>
              <a:pathLst>
                <a:path w="73" h="68">
                  <a:moveTo>
                    <a:pt x="13" y="39"/>
                  </a:moveTo>
                  <a:cubicBezTo>
                    <a:pt x="8" y="39"/>
                    <a:pt x="8" y="39"/>
                    <a:pt x="8" y="39"/>
                  </a:cubicBezTo>
                  <a:cubicBezTo>
                    <a:pt x="4" y="39"/>
                    <a:pt x="0" y="37"/>
                    <a:pt x="0" y="33"/>
                  </a:cubicBezTo>
                  <a:cubicBezTo>
                    <a:pt x="0" y="29"/>
                    <a:pt x="0" y="19"/>
                    <a:pt x="5" y="19"/>
                  </a:cubicBezTo>
                  <a:cubicBezTo>
                    <a:pt x="6" y="19"/>
                    <a:pt x="10" y="22"/>
                    <a:pt x="15" y="22"/>
                  </a:cubicBezTo>
                  <a:cubicBezTo>
                    <a:pt x="17" y="22"/>
                    <a:pt x="18" y="22"/>
                    <a:pt x="20" y="21"/>
                  </a:cubicBezTo>
                  <a:cubicBezTo>
                    <a:pt x="20" y="22"/>
                    <a:pt x="20" y="23"/>
                    <a:pt x="20" y="24"/>
                  </a:cubicBezTo>
                  <a:cubicBezTo>
                    <a:pt x="20" y="27"/>
                    <a:pt x="21" y="31"/>
                    <a:pt x="23" y="34"/>
                  </a:cubicBezTo>
                  <a:cubicBezTo>
                    <a:pt x="19" y="34"/>
                    <a:pt x="15" y="36"/>
                    <a:pt x="13" y="39"/>
                  </a:cubicBezTo>
                  <a:close/>
                  <a:moveTo>
                    <a:pt x="15" y="19"/>
                  </a:moveTo>
                  <a:cubicBezTo>
                    <a:pt x="10" y="19"/>
                    <a:pt x="5" y="15"/>
                    <a:pt x="5" y="9"/>
                  </a:cubicBezTo>
                  <a:cubicBezTo>
                    <a:pt x="5" y="4"/>
                    <a:pt x="10" y="0"/>
                    <a:pt x="15" y="0"/>
                  </a:cubicBezTo>
                  <a:cubicBezTo>
                    <a:pt x="20" y="0"/>
                    <a:pt x="25" y="4"/>
                    <a:pt x="25" y="9"/>
                  </a:cubicBezTo>
                  <a:cubicBezTo>
                    <a:pt x="25" y="15"/>
                    <a:pt x="20" y="19"/>
                    <a:pt x="15" y="19"/>
                  </a:cubicBezTo>
                  <a:close/>
                  <a:moveTo>
                    <a:pt x="53" y="68"/>
                  </a:moveTo>
                  <a:cubicBezTo>
                    <a:pt x="20" y="68"/>
                    <a:pt x="20" y="68"/>
                    <a:pt x="20" y="68"/>
                  </a:cubicBezTo>
                  <a:cubicBezTo>
                    <a:pt x="14" y="68"/>
                    <a:pt x="10" y="64"/>
                    <a:pt x="10" y="58"/>
                  </a:cubicBezTo>
                  <a:cubicBezTo>
                    <a:pt x="10" y="49"/>
                    <a:pt x="12" y="36"/>
                    <a:pt x="23" y="36"/>
                  </a:cubicBezTo>
                  <a:cubicBezTo>
                    <a:pt x="25" y="36"/>
                    <a:pt x="29" y="41"/>
                    <a:pt x="37" y="41"/>
                  </a:cubicBezTo>
                  <a:cubicBezTo>
                    <a:pt x="44" y="41"/>
                    <a:pt x="49" y="36"/>
                    <a:pt x="50" y="36"/>
                  </a:cubicBezTo>
                  <a:cubicBezTo>
                    <a:pt x="62" y="36"/>
                    <a:pt x="64" y="49"/>
                    <a:pt x="64" y="58"/>
                  </a:cubicBezTo>
                  <a:cubicBezTo>
                    <a:pt x="64" y="64"/>
                    <a:pt x="60" y="68"/>
                    <a:pt x="53" y="68"/>
                  </a:cubicBezTo>
                  <a:close/>
                  <a:moveTo>
                    <a:pt x="37" y="39"/>
                  </a:moveTo>
                  <a:cubicBezTo>
                    <a:pt x="29" y="39"/>
                    <a:pt x="22" y="32"/>
                    <a:pt x="22" y="24"/>
                  </a:cubicBezTo>
                  <a:cubicBezTo>
                    <a:pt x="22" y="16"/>
                    <a:pt x="29" y="9"/>
                    <a:pt x="37" y="9"/>
                  </a:cubicBezTo>
                  <a:cubicBezTo>
                    <a:pt x="45" y="9"/>
                    <a:pt x="51" y="16"/>
                    <a:pt x="51" y="24"/>
                  </a:cubicBezTo>
                  <a:cubicBezTo>
                    <a:pt x="51" y="32"/>
                    <a:pt x="45" y="39"/>
                    <a:pt x="37" y="39"/>
                  </a:cubicBezTo>
                  <a:close/>
                  <a:moveTo>
                    <a:pt x="59" y="19"/>
                  </a:moveTo>
                  <a:cubicBezTo>
                    <a:pt x="53" y="19"/>
                    <a:pt x="49" y="15"/>
                    <a:pt x="49" y="9"/>
                  </a:cubicBezTo>
                  <a:cubicBezTo>
                    <a:pt x="49" y="4"/>
                    <a:pt x="53" y="0"/>
                    <a:pt x="59" y="0"/>
                  </a:cubicBezTo>
                  <a:cubicBezTo>
                    <a:pt x="64" y="0"/>
                    <a:pt x="68" y="4"/>
                    <a:pt x="68" y="9"/>
                  </a:cubicBezTo>
                  <a:cubicBezTo>
                    <a:pt x="68" y="15"/>
                    <a:pt x="64" y="19"/>
                    <a:pt x="59" y="19"/>
                  </a:cubicBezTo>
                  <a:close/>
                  <a:moveTo>
                    <a:pt x="66" y="39"/>
                  </a:moveTo>
                  <a:cubicBezTo>
                    <a:pt x="61" y="39"/>
                    <a:pt x="61" y="39"/>
                    <a:pt x="61" y="39"/>
                  </a:cubicBezTo>
                  <a:cubicBezTo>
                    <a:pt x="58" y="36"/>
                    <a:pt x="55" y="34"/>
                    <a:pt x="51" y="34"/>
                  </a:cubicBezTo>
                  <a:cubicBezTo>
                    <a:pt x="53" y="31"/>
                    <a:pt x="54" y="27"/>
                    <a:pt x="54" y="24"/>
                  </a:cubicBezTo>
                  <a:cubicBezTo>
                    <a:pt x="54" y="23"/>
                    <a:pt x="54" y="22"/>
                    <a:pt x="54" y="21"/>
                  </a:cubicBezTo>
                  <a:cubicBezTo>
                    <a:pt x="55" y="22"/>
                    <a:pt x="57" y="22"/>
                    <a:pt x="59" y="22"/>
                  </a:cubicBezTo>
                  <a:cubicBezTo>
                    <a:pt x="64" y="22"/>
                    <a:pt x="68" y="19"/>
                    <a:pt x="69" y="19"/>
                  </a:cubicBezTo>
                  <a:cubicBezTo>
                    <a:pt x="73" y="19"/>
                    <a:pt x="73" y="29"/>
                    <a:pt x="73" y="33"/>
                  </a:cubicBezTo>
                  <a:cubicBezTo>
                    <a:pt x="73" y="37"/>
                    <a:pt x="70" y="39"/>
                    <a:pt x="66" y="39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8B0415"/>
                </a:gs>
                <a:gs pos="50000">
                  <a:srgbClr val="B50F23"/>
                </a:gs>
                <a:gs pos="100000">
                  <a:srgbClr val="EA1931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372171" y="1145758"/>
            <a:ext cx="6399659" cy="68480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ko-KR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재중 취업 외국인을 </a:t>
            </a:r>
            <a:r>
              <a:rPr lang="en-US" altLang="ko-K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A, B, C </a:t>
            </a:r>
            <a:r>
              <a:rPr lang="ko-KR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세가지 유형으로 구분하여 기준에 따라 분류 관리 시행</a:t>
            </a:r>
            <a:r>
              <a:rPr lang="en-US" altLang="ko-K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Dotum" pitchFamily="34" charset="-127"/>
            </a:endParaRPr>
          </a:p>
        </p:txBody>
      </p:sp>
      <p:sp>
        <p:nvSpPr>
          <p:cNvPr id="55" name="Folded Corner 15"/>
          <p:cNvSpPr/>
          <p:nvPr/>
        </p:nvSpPr>
        <p:spPr>
          <a:xfrm>
            <a:off x="382074" y="1986556"/>
            <a:ext cx="2677029" cy="2736000"/>
          </a:xfrm>
          <a:prstGeom prst="foldedCorner">
            <a:avLst/>
          </a:prstGeom>
          <a:solidFill>
            <a:srgbClr val="AC10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31626"/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71903" y="2464856"/>
            <a:ext cx="2520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>
              <a:lnSpc>
                <a:spcPct val="125000"/>
              </a:lnSpc>
              <a:spcBef>
                <a:spcPct val="20000"/>
              </a:spcBef>
              <a:defRPr/>
            </a:pPr>
            <a:r>
              <a:rPr lang="ko-KR" altLang="en-US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중국 경제</a:t>
            </a:r>
            <a:r>
              <a:rPr lang="en-US" altLang="ko-KR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사회의 발전에 시급히 필요한 과학자</a:t>
            </a:r>
            <a:r>
              <a:rPr lang="en-US" altLang="en-US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과학기술의 발전을 선도하는 인재</a:t>
            </a:r>
            <a:r>
              <a:rPr lang="en-US" altLang="en-US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국제 기업가</a:t>
            </a:r>
            <a:r>
              <a:rPr lang="en-US" altLang="en-US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전문 특수인재 등</a:t>
            </a:r>
            <a:r>
              <a:rPr lang="en-US" altLang="en-US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 '</a:t>
            </a:r>
            <a:r>
              <a:rPr lang="ko-KR" altLang="en-US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고급</a:t>
            </a:r>
            <a:r>
              <a:rPr lang="en-US" altLang="en-US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걸출</a:t>
            </a:r>
            <a:r>
              <a:rPr lang="en-US" altLang="en-US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첨단</a:t>
            </a:r>
            <a:r>
              <a:rPr lang="en-US" altLang="en-US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희소</a:t>
            </a:r>
            <a:r>
              <a:rPr lang="en-US" altLang="en-US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'</a:t>
            </a:r>
            <a:r>
              <a:rPr lang="ko-KR" altLang="en-US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의 기준에 부합되는 외국인 고급인재</a:t>
            </a:r>
            <a:endParaRPr lang="zh-CN" altLang="en-US" sz="1600" spc="-5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Dotum" pitchFamily="34" charset="-127"/>
            </a:endParaRPr>
          </a:p>
        </p:txBody>
      </p:sp>
      <p:sp>
        <p:nvSpPr>
          <p:cNvPr id="61" name="椭圆 60"/>
          <p:cNvSpPr/>
          <p:nvPr/>
        </p:nvSpPr>
        <p:spPr>
          <a:xfrm>
            <a:off x="272149" y="1862259"/>
            <a:ext cx="533393" cy="592731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A</a:t>
            </a:r>
            <a:endParaRPr lang="zh-CN" alt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琥珀" pitchFamily="2" charset="-122"/>
              <a:ea typeface="华文琥珀" pitchFamily="2" charset="-122"/>
            </a:endParaRPr>
          </a:p>
        </p:txBody>
      </p:sp>
      <p:sp>
        <p:nvSpPr>
          <p:cNvPr id="75" name="Folded Corner 15"/>
          <p:cNvSpPr/>
          <p:nvPr/>
        </p:nvSpPr>
        <p:spPr>
          <a:xfrm>
            <a:off x="3252086" y="1986608"/>
            <a:ext cx="2677029" cy="2736000"/>
          </a:xfrm>
          <a:prstGeom prst="foldedCorner">
            <a:avLst/>
          </a:prstGeom>
          <a:solidFill>
            <a:srgbClr val="AC10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31626"/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3142162" y="1862311"/>
            <a:ext cx="504552" cy="592731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B</a:t>
            </a:r>
            <a:endParaRPr lang="zh-CN" alt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琥珀" pitchFamily="2" charset="-122"/>
              <a:ea typeface="华文琥珀" pitchFamily="2" charset="-122"/>
            </a:endParaRPr>
          </a:p>
        </p:txBody>
      </p:sp>
      <p:sp>
        <p:nvSpPr>
          <p:cNvPr id="79" name="Folded Corner 15"/>
          <p:cNvSpPr/>
          <p:nvPr/>
        </p:nvSpPr>
        <p:spPr>
          <a:xfrm>
            <a:off x="6126017" y="1986605"/>
            <a:ext cx="2677029" cy="2736000"/>
          </a:xfrm>
          <a:prstGeom prst="foldedCorner">
            <a:avLst/>
          </a:prstGeom>
          <a:solidFill>
            <a:srgbClr val="AC10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31626"/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81" name="椭圆 80"/>
          <p:cNvSpPr/>
          <p:nvPr/>
        </p:nvSpPr>
        <p:spPr>
          <a:xfrm>
            <a:off x="6016093" y="1862308"/>
            <a:ext cx="504450" cy="592731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C</a:t>
            </a:r>
            <a:endParaRPr lang="zh-CN" alt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琥珀" pitchFamily="2" charset="-122"/>
              <a:ea typeface="华文琥珀" pitchFamily="2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94655" y="2035626"/>
            <a:ext cx="1882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 고급인재</a:t>
            </a:r>
            <a:endParaRPr lang="zh-CN" altLang="en-US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Dotum" pitchFamily="34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30961" y="2453966"/>
            <a:ext cx="2520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>
              <a:lnSpc>
                <a:spcPct val="125000"/>
              </a:lnSpc>
              <a:spcBef>
                <a:spcPct val="20000"/>
              </a:spcBef>
              <a:defRPr/>
            </a:pPr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 재중 취업 지도목록 및 직종 수요에 부합되며 중국 경제</a:t>
            </a:r>
            <a:r>
              <a:rPr lang="en-US" altLang="ko-K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사회의 발전에 시급히 필요한 외국인 전문인재</a:t>
            </a:r>
            <a:endParaRPr lang="zh-CN" altLang="en-US" sz="1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Dotum" pitchFamily="34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201894" y="2453962"/>
            <a:ext cx="252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>
              <a:lnSpc>
                <a:spcPct val="125000"/>
              </a:lnSpc>
              <a:spcBef>
                <a:spcPct val="20000"/>
              </a:spcBef>
              <a:defRPr/>
            </a:pPr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국내 노동력 시장의 수요를 만족시킬 수 있고 국가의 정책 규정에 </a:t>
            </a:r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부합되며 </a:t>
            </a:r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임시적</a:t>
            </a:r>
            <a:r>
              <a:rPr lang="en-US" altLang="ko-K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계절적</a:t>
            </a:r>
            <a:r>
              <a:rPr lang="en-US" altLang="ko-K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비기술적 또는 서비스 직종에 종사하는 외국인 일반 인력</a:t>
            </a:r>
            <a:endParaRPr lang="zh-CN" altLang="en-US" sz="1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Dotum" pitchFamily="34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625011" y="2046508"/>
            <a:ext cx="1882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 전문인재</a:t>
            </a:r>
            <a:endParaRPr lang="zh-CN" altLang="en-US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Dotum" pitchFamily="34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509797" y="2046504"/>
            <a:ext cx="1963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 일반 인력</a:t>
            </a:r>
            <a:endParaRPr lang="zh-CN" altLang="en-US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Dotum" pitchFamily="34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78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4255087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3175842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72050" y="295615"/>
            <a:ext cx="3486150" cy="749413"/>
          </a:xfrm>
        </p:spPr>
        <p:txBody>
          <a:bodyPr>
            <a:normAutofit fontScale="90000"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외국인재중취업허가증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181826"/>
            <a:ext cx="3528392" cy="2200737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endParaRPr lang="zh-CN" altLang="en-US" dirty="0"/>
          </a:p>
        </p:txBody>
      </p:sp>
      <p:sp>
        <p:nvSpPr>
          <p:cNvPr id="5" name="圆角矩形 4"/>
          <p:cNvSpPr/>
          <p:nvPr/>
        </p:nvSpPr>
        <p:spPr>
          <a:xfrm>
            <a:off x="4887686" y="3755571"/>
            <a:ext cx="3484008" cy="86080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840954"/>
            <a:ext cx="3225733" cy="714038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820682" y="4133562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653776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Rectangle 42"/>
          <p:cNvSpPr/>
          <p:nvPr/>
        </p:nvSpPr>
        <p:spPr>
          <a:xfrm>
            <a:off x="4972050" y="1411851"/>
            <a:ext cx="3486150" cy="1734120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ctr" anchorCtr="0"/>
          <a:lstStyle/>
          <a:p>
            <a:pPr algn="just" latinLnBrk="1"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여권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또는 국제여행증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사증 페이지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입국도장 페이지 또는 거류허가 정보 페이지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128403" y="3904191"/>
            <a:ext cx="30685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신청인이 소지한 사증</a:t>
            </a:r>
            <a:r>
              <a:rPr lang="en-US" altLang="ko-K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(Z </a:t>
            </a:r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또는 </a:t>
            </a:r>
            <a:r>
              <a:rPr lang="en-US" altLang="ko-K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R) </a:t>
            </a:r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또는 유효한 거류허가</a:t>
            </a:r>
            <a:endParaRPr lang="en-US" altLang="ko-KR" sz="10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1056903" y="3310630"/>
            <a:ext cx="3395349" cy="1365292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본인의 유효한 여권과 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(Z)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 사증의 원본 및 복사본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1056903" y="1223157"/>
            <a:ext cx="3395349" cy="1808517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유효 여권의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원본 및 복사본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여권 개인정보 페이지 및 취업비자 페이지 복사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4255087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3175842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72050" y="295615"/>
            <a:ext cx="3486150" cy="749413"/>
          </a:xfrm>
        </p:spPr>
        <p:txBody>
          <a:bodyPr>
            <a:normAutofit fontScale="90000"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외국인재중취업허가증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181826"/>
            <a:ext cx="3528392" cy="2200737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4887686" y="3755571"/>
            <a:ext cx="3484008" cy="86080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840954"/>
            <a:ext cx="3225733" cy="714038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820682" y="4133562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653776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Rectangle 42"/>
          <p:cNvSpPr/>
          <p:nvPr/>
        </p:nvSpPr>
        <p:spPr>
          <a:xfrm>
            <a:off x="4962525" y="1411851"/>
            <a:ext cx="3486150" cy="1734120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ctr"/>
          <a:lstStyle/>
          <a:p>
            <a:pPr algn="just" latinLnBrk="1"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여권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또는 국제여행증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사증 페이지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입국도장 페이지 또는 거류허가 정보 페이지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128403" y="3896522"/>
            <a:ext cx="30685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수행가족의 사증 또는 유효한 거류허가</a:t>
            </a:r>
            <a:endParaRPr lang="en-US" altLang="ko-KR" sz="10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902525" y="3328030"/>
            <a:ext cx="3549728" cy="1300391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가족의 유효한 여권과 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(S1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또는 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S2)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사증의 원본 및 복사본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902525" y="1128156"/>
            <a:ext cx="3549728" cy="1903519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제출 요구 無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4255087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3175842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57451" y="295615"/>
            <a:ext cx="6000752" cy="749413"/>
          </a:xfrm>
        </p:spPr>
        <p:txBody>
          <a:bodyPr>
            <a:normAutofit fontScale="90000"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중국 내에서의 외국인재중취업허가 신청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377538"/>
            <a:ext cx="3528392" cy="2005025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Malgun Gothic" pitchFamily="34" charset="-127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4887686" y="3755571"/>
            <a:ext cx="3484008" cy="86080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840954"/>
            <a:ext cx="3225733" cy="714038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820682" y="4133562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653776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Rectangle 42"/>
          <p:cNvSpPr/>
          <p:nvPr/>
        </p:nvSpPr>
        <p:spPr>
          <a:xfrm>
            <a:off x="4981575" y="1684984"/>
            <a:ext cx="3457575" cy="1260097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t"/>
          <a:lstStyle/>
          <a:p>
            <a:pPr algn="just" latinLnBrk="1"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온라인으로 작성 및 출력하여 신청인이 서명하고 고용업체의 공인을 날인하거나 고용업체로부터 권한을 위임받은 부서의 공인을 날인한 후 시스템으로 전송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244805" y="3998947"/>
            <a:ext cx="2700000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외국인재중취업허가 신청표</a:t>
            </a:r>
            <a:endParaRPr lang="en-US" altLang="ko-KR" sz="10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961901" y="3368006"/>
            <a:ext cx="3490352" cy="1284166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en-US" altLang="zh-CN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&lt;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 재중취업허가 신청표</a:t>
            </a:r>
            <a:r>
              <a:rPr lang="en-US" altLang="zh-CN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&gt;(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온라인으로 작성 및 출력하여 고용업체 공인 날인</a:t>
            </a:r>
            <a:r>
              <a:rPr lang="en-US" altLang="zh-CN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961901" y="1151906"/>
            <a:ext cx="3490352" cy="1879769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en-US" altLang="zh-CN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&lt;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고용업체 변경 신청표</a:t>
            </a:r>
            <a:r>
              <a:rPr lang="en-US" altLang="zh-CN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&gt;(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예약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성공 후 시스템상으로 출력하여 공인 날인</a:t>
            </a:r>
            <a:r>
              <a:rPr lang="en-US" altLang="zh-CN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4255087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3175842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33651" y="295615"/>
            <a:ext cx="5924550" cy="749413"/>
          </a:xfrm>
        </p:spPr>
        <p:txBody>
          <a:bodyPr>
            <a:normAutofit fontScale="90000"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중국 내에서의 외국인재중취업허가 신청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181826"/>
            <a:ext cx="3528392" cy="2200737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4887686" y="3755571"/>
            <a:ext cx="3484008" cy="86080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840954"/>
            <a:ext cx="3225733" cy="714038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820682" y="4133562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653776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Rectangle 42"/>
          <p:cNvSpPr/>
          <p:nvPr/>
        </p:nvSpPr>
        <p:spPr>
          <a:xfrm>
            <a:off x="4981575" y="1411851"/>
            <a:ext cx="3457575" cy="1734120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t"/>
          <a:lstStyle/>
          <a:p>
            <a:pPr algn="just" latinLnBrk="1"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신청인이 취직했던 고용업체가 발행한 현 직종의 업무와 관련된 근무경력 증명서류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직위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재직기간 또는 수행 프로젝트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증명인 연락방식이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포함되어야 하며 전 고용업체의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공인을 날인하거나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책임자의 서명이 있어야 함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.)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347230" y="4025047"/>
            <a:ext cx="246327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근무경력 증명서류 원본</a:t>
            </a:r>
            <a:endParaRPr lang="en-US" altLang="ko-KR" sz="10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466393" y="2400300"/>
            <a:ext cx="3985860" cy="2382497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b="1" dirty="0" smtClean="0">
                <a:solidFill>
                  <a:srgbClr val="8E0316"/>
                </a:solidFill>
                <a:latin typeface="微软雅黑" pitchFamily="34" charset="-122"/>
                <a:ea typeface="微软雅黑" pitchFamily="34" charset="-122"/>
              </a:rPr>
              <a:t>외국인 전문가</a:t>
            </a:r>
            <a:endParaRPr lang="en-US" altLang="zh-CN" b="1" dirty="0" smtClean="0">
              <a:solidFill>
                <a:srgbClr val="8E0316"/>
              </a:solidFill>
              <a:latin typeface="微软雅黑" pitchFamily="34" charset="-122"/>
              <a:ea typeface="微软雅黑" pitchFamily="34" charset="-122"/>
            </a:endParaRPr>
          </a:p>
          <a:p>
            <a:pPr algn="just" latinLnBrk="1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근무경력 증명서류 면제를 신청하는 언어 교사는 교사자격증서 또는 시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市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외국전문가국이 인정하는 국제언어통행증서를 제출하여야 함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교육 학과 학사 학위증서 제출 시 근무경력 증명서류 제출 의무 면제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; </a:t>
            </a:r>
            <a:r>
              <a:rPr lang="en-US" altLang="zh-CN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TEFL IN CHINA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증서 제출 시 근무경력 증명서류 제출 의무 면제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;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교육 또는 사범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師范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분야 학사 또는 그 이상의 학위를 취득한 자의 근무경력 증명서류 제출 의무 면제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dirty="0">
              <a:solidFill>
                <a:srgbClr val="8E0316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466393" y="1140034"/>
            <a:ext cx="3985860" cy="111600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관련 직종에 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2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년 이상 종사한 경력에 대한 증명서류 원본 및 복사본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외국어로 된 서류는 중국어로 번역하여 고용업체의 공인 날인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4255087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3175842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86025" y="295615"/>
            <a:ext cx="5972175" cy="749413"/>
          </a:xfrm>
        </p:spPr>
        <p:txBody>
          <a:bodyPr>
            <a:normAutofit fontScale="90000"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중국 내에서의 외국인재중취업허가 신청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181826"/>
            <a:ext cx="3528392" cy="2200737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4887686" y="3755571"/>
            <a:ext cx="3484008" cy="86080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840954"/>
            <a:ext cx="3225733" cy="714038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820682" y="4133562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653776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Rectangle 42"/>
          <p:cNvSpPr/>
          <p:nvPr/>
        </p:nvSpPr>
        <p:spPr>
          <a:xfrm>
            <a:off x="4981575" y="1411851"/>
            <a:ext cx="3448050" cy="1734120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ctr" anchorCtr="0"/>
          <a:lstStyle/>
          <a:p>
            <a:pPr algn="just" latinLnBrk="1"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채용계약서 또는 임직증명서류 원본 또는 복사본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신청인이 서명하고 고용업체의 공인을 날인한 중문 계약서를 제출하여야 하며 수정 표시가 있어서는 아니됨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).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121229" y="3898996"/>
            <a:ext cx="30685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채용계약서 또는 임직증명서류 원본 또는 복사본</a:t>
            </a:r>
            <a:endParaRPr lang="en-US" altLang="ko-KR" sz="10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466393" y="3876675"/>
            <a:ext cx="3985860" cy="766575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채용 협의서 또는 계약서 원본 및 복사본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466393" y="965860"/>
            <a:ext cx="3985860" cy="2720315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sz="13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sz="13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신규 채용업체와 체결한 </a:t>
            </a:r>
            <a:r>
              <a:rPr lang="en-US" altLang="ko-KR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&lt;</a:t>
            </a: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노동계약</a:t>
            </a:r>
            <a:r>
              <a:rPr lang="en-US" altLang="ko-KR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&gt; </a:t>
            </a: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복사본</a:t>
            </a:r>
            <a:r>
              <a:rPr lang="en-US" altLang="ko-KR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유의사항 </a:t>
            </a:r>
            <a:r>
              <a:rPr lang="en-US" altLang="ko-KR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: (1) </a:t>
            </a: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해외업체가 파견하는 경우 해외 파견업체가 발행한 해당 증명서류 및 신청업체와 체결한 계약서를 제출하여야 하며 채용기한을 명확히 기재하여야 함</a:t>
            </a:r>
            <a:r>
              <a:rPr lang="en-US" altLang="ko-KR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; (2) </a:t>
            </a: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외국어로 된 노동계약 </a:t>
            </a: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또는 기타 </a:t>
            </a: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서류는 </a:t>
            </a: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중국어로 번역하여 공인을 날인하여야 함</a:t>
            </a:r>
            <a:r>
              <a:rPr lang="en-US" altLang="ko-KR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; (3) </a:t>
            </a: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부총경리급 및 그 이상의 직위는 </a:t>
            </a:r>
            <a:r>
              <a:rPr lang="en-US" altLang="ko-KR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&lt;</a:t>
            </a: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회사 정관</a:t>
            </a:r>
            <a:r>
              <a:rPr lang="en-US" altLang="ko-KR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&gt; </a:t>
            </a: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복사본 및 </a:t>
            </a:r>
            <a:r>
              <a:rPr lang="en-US" altLang="ko-KR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2/3 </a:t>
            </a: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이상의 이사회 구성원이 서명한 </a:t>
            </a:r>
            <a:r>
              <a:rPr lang="en-US" altLang="ko-KR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&lt;</a:t>
            </a: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이사회 결의서</a:t>
            </a:r>
            <a:r>
              <a:rPr lang="en-US" altLang="ko-KR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&gt; </a:t>
            </a: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또는 정관에 규정되어 있는 책임자가 서명한 임명서를 제출하여야 하며 결의서</a:t>
            </a:r>
            <a:r>
              <a:rPr lang="en-US" altLang="ko-KR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임명서에는 공인을 날인하여야 함</a:t>
            </a:r>
            <a:r>
              <a:rPr lang="en-US" altLang="ko-KR" sz="13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sz="13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57671" y="3819659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1688430" y="2740414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52725" y="494643"/>
            <a:ext cx="5954850" cy="749413"/>
          </a:xfrm>
        </p:spPr>
        <p:txBody>
          <a:bodyPr>
            <a:normAutofit fontScale="90000"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중국 내에서의 외국인재중취업허가 신청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5005743" y="2710543"/>
            <a:ext cx="3528392" cy="1825831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신청인의 건강검진증명 복사본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해외 주재 중국 대사관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영사관이 인정하는 해외 위생의료기구가 발행한 건강검진보고서 또는 중국 내 검사검역기구가 발행한 건강증명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발행일로부터 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6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개월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미만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).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849086" y="3516085"/>
            <a:ext cx="3484008" cy="86080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984586" y="3601468"/>
            <a:ext cx="3225733" cy="714038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1576739" y="3404219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4102026" y="3675547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1198661" y="3776286"/>
            <a:ext cx="30685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신청인의 건강검진증명 원본</a:t>
            </a:r>
            <a:endParaRPr lang="zh-CN" altLang="en-US" sz="1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586138" y="1360715"/>
            <a:ext cx="3681065" cy="1349828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前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제출 요구 無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4255087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3175842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1750" y="295615"/>
            <a:ext cx="5886451" cy="749413"/>
          </a:xfrm>
        </p:spPr>
        <p:txBody>
          <a:bodyPr>
            <a:normAutofit fontScale="90000"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중국 내에서의 외국인재중취업허가 신청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891939" y="1514327"/>
            <a:ext cx="3528392" cy="1632626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재중 취업 외국인의 고용업체가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변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경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된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경우 취업류 거류허가를 제출하여야 함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4887686" y="3755571"/>
            <a:ext cx="3484008" cy="86080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840954"/>
            <a:ext cx="3225733" cy="714038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820682" y="4133562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653776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118878" y="3904191"/>
            <a:ext cx="30685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사증 또는 유효기간 내에 있는 거류허가</a:t>
            </a:r>
            <a:endParaRPr lang="zh-CN" altLang="en-US" sz="1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466393" y="3211286"/>
            <a:ext cx="3985860" cy="1206335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본인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/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가족의 유효한 여권 및 거류허가의 원본과 복사본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466393" y="1179611"/>
            <a:ext cx="3985860" cy="176584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유효한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여권의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원본 및 복사본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여권 개인정보 페이지 및 취업사증 페이지 복사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endParaRPr lang="zh-CN" altLang="en-US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 flipV="1">
            <a:off x="2766951" y="3415909"/>
            <a:ext cx="2100317" cy="16063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38376" y="792268"/>
            <a:ext cx="5879650" cy="749413"/>
          </a:xfrm>
        </p:spPr>
        <p:txBody>
          <a:bodyPr>
            <a:normAutofit fontScale="90000"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중국 내에서의 외국인재중취업허가 신청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768243" y="2508666"/>
            <a:ext cx="3528392" cy="1825831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6" name="组合 14"/>
          <p:cNvGrpSpPr/>
          <p:nvPr/>
        </p:nvGrpSpPr>
        <p:grpSpPr>
          <a:xfrm>
            <a:off x="4624546" y="3271789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Rectangle 42"/>
          <p:cNvSpPr/>
          <p:nvPr/>
        </p:nvSpPr>
        <p:spPr>
          <a:xfrm>
            <a:off x="4924425" y="2772569"/>
            <a:ext cx="3295650" cy="1324422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ctr"/>
          <a:lstStyle/>
          <a:p>
            <a:pPr algn="just"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  <a:defRPr/>
            </a:pPr>
            <a:r>
              <a:rPr lang="en-US" altLang="zh-CN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&lt;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외국인취업허가증</a:t>
            </a:r>
            <a:r>
              <a:rPr lang="en-US" altLang="zh-CN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&gt;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을 보유한 자는 해당 증서를 지참하여 허가 수속을 처리하여야 함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dirty="0" smtClean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rot="5400000" flipH="1" flipV="1">
            <a:off x="2261931" y="2924821"/>
            <a:ext cx="1035938" cy="2134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圆角矩形 4"/>
          <p:cNvSpPr/>
          <p:nvPr/>
        </p:nvSpPr>
        <p:spPr>
          <a:xfrm>
            <a:off x="849086" y="1782335"/>
            <a:ext cx="3484008" cy="86080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984586" y="1867718"/>
            <a:ext cx="3225733" cy="714038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1198661" y="2042536"/>
            <a:ext cx="30685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ko-KR" altLang="en-US" sz="1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기타</a:t>
            </a:r>
            <a:endParaRPr lang="zh-CN" altLang="en-US" sz="1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3981962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2950217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60175" y="639999"/>
            <a:ext cx="3486150" cy="749413"/>
          </a:xfrm>
        </p:spPr>
        <p:txBody>
          <a:bodyPr>
            <a:normAutofit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연장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567553"/>
            <a:ext cx="3528392" cy="145876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신청인 서명 및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고용업체의 공인 날인 후 시스템으로 전송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4887686" y="3553696"/>
            <a:ext cx="3484008" cy="781093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639079"/>
            <a:ext cx="3225733" cy="647915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820682" y="3848562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428151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128403" y="3768497"/>
            <a:ext cx="30685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외국인재중취업허가 신청표</a:t>
            </a:r>
            <a:endParaRPr lang="en-US" altLang="ko-KR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466393" y="2909458"/>
            <a:ext cx="3985860" cy="144879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전자문서를 출력하여 날인 및 사진 부착 후 예약된 시간에 현장을 방문하여 수속 처리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sz="16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466393" y="1021282"/>
            <a:ext cx="3985860" cy="1638795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전자문서를 출력하여 날인 및 사진 부착 후 예약된 시간에 현장을 방문하여 수속 처리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sz="16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3981962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2950217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60175" y="639999"/>
            <a:ext cx="3486150" cy="749413"/>
          </a:xfrm>
        </p:spPr>
        <p:txBody>
          <a:bodyPr>
            <a:normAutofit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연장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567553"/>
            <a:ext cx="3528392" cy="145876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종이서류 형식의 계약서 원본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및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대표증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개업증을 제출하여야 함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4887686" y="3553696"/>
            <a:ext cx="3484008" cy="781093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639079"/>
            <a:ext cx="3225733" cy="647915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Malgun Gothic" pitchFamily="34" charset="-127"/>
            </a:endParaRPr>
          </a:p>
        </p:txBody>
      </p:sp>
      <p:grpSp>
        <p:nvGrpSpPr>
          <p:cNvPr id="3" name="组合 11"/>
          <p:cNvGrpSpPr/>
          <p:nvPr/>
        </p:nvGrpSpPr>
        <p:grpSpPr>
          <a:xfrm>
            <a:off x="4820682" y="3848562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428151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128403" y="3797072"/>
            <a:ext cx="30685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채용계약서</a:t>
            </a:r>
            <a:endParaRPr lang="en-US" altLang="ko-KR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466393" y="2909458"/>
            <a:ext cx="3985860" cy="144879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원본 및 복사본을 제출하여야 함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sz="16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466393" y="1021282"/>
            <a:ext cx="3985860" cy="1638795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제출 요구 無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sz="16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7703" y="0"/>
            <a:ext cx="9151703" cy="51420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7704" y="4129605"/>
            <a:ext cx="9151703" cy="9764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8000" y="1090590"/>
            <a:ext cx="7668000" cy="141602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 latinLnBrk="1">
              <a:lnSpc>
                <a:spcPct val="125000"/>
              </a:lnSpc>
            </a:pPr>
            <a:r>
              <a:rPr lang="ko-KR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중국 경제</a:t>
            </a:r>
            <a:r>
              <a:rPr lang="en-US" altLang="ko-KR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사회의 발전에 시급히 필요한 과학자</a:t>
            </a:r>
            <a:r>
              <a:rPr lang="en-US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과학기술의 발전을 선도하는 인재</a:t>
            </a:r>
            <a:r>
              <a:rPr lang="en-US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국제 기업가</a:t>
            </a:r>
            <a:r>
              <a:rPr lang="en-US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전문 특수인재 등</a:t>
            </a:r>
            <a:r>
              <a:rPr lang="en-US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 '</a:t>
            </a:r>
            <a:r>
              <a:rPr lang="ko-KR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고급</a:t>
            </a:r>
            <a:r>
              <a:rPr lang="en-US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걸출</a:t>
            </a:r>
            <a:r>
              <a:rPr lang="en-US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첨단</a:t>
            </a:r>
            <a:r>
              <a:rPr lang="en-US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희소</a:t>
            </a:r>
            <a:r>
              <a:rPr lang="en-US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'</a:t>
            </a:r>
            <a:r>
              <a:rPr lang="ko-KR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의 기준에 부합되는 외국인 고급인재로 다음 각 호의 어느 하나에 해당되는 경우</a:t>
            </a:r>
            <a:r>
              <a:rPr lang="en-US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 A </a:t>
            </a:r>
            <a:r>
              <a:rPr lang="ko-KR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유형으로 확정하여</a:t>
            </a:r>
            <a:r>
              <a:rPr lang="en-US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 '</a:t>
            </a:r>
            <a:r>
              <a:rPr lang="ko-KR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녹색통로</a:t>
            </a:r>
            <a:r>
              <a:rPr lang="en-US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' </a:t>
            </a:r>
            <a:r>
              <a:rPr lang="ko-KR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및</a:t>
            </a:r>
            <a:r>
              <a:rPr lang="en-US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 '</a:t>
            </a:r>
            <a:r>
              <a:rPr lang="ko-KR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결여 허용 접수</a:t>
            </a:r>
            <a:r>
              <a:rPr lang="en-US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容缺受理</a:t>
            </a:r>
            <a:r>
              <a:rPr lang="en-US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)' </a:t>
            </a:r>
            <a:r>
              <a:rPr lang="ko-KR" altLang="en-US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서비스 제공</a:t>
            </a:r>
            <a:r>
              <a:rPr lang="en-US" altLang="ko-KR" sz="1800" b="1" spc="-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.</a:t>
            </a:r>
            <a:endParaRPr lang="en-US" altLang="zh-CN" sz="1800" b="1" spc="-2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5106059"/>
            <a:ext cx="9144000" cy="36000"/>
          </a:xfrm>
          <a:prstGeom prst="rect">
            <a:avLst/>
          </a:prstGeom>
          <a:solidFill>
            <a:srgbClr val="EE1C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>
            <a:off x="4143512" y="-100358"/>
            <a:ext cx="662664" cy="669072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A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402289" y="590594"/>
            <a:ext cx="2401940" cy="4385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 고급인재</a:t>
            </a:r>
            <a:endParaRPr lang="zh-CN" alt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Dotum" pitchFamily="34" charset="-127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703743" y="2657446"/>
            <a:ext cx="3996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(1) </a:t>
            </a:r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국내 인재 도입 계획에 입선된 자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Dotum" pitchFamily="34" charset="-127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703739" y="3190406"/>
            <a:ext cx="396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US" altLang="zh-CN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(2) </a:t>
            </a:r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국제 공인 전문 분야 성취 인정 </a:t>
            </a:r>
            <a:endParaRPr lang="en-US" altLang="ko-K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  <a:p>
            <a:pPr latinLnBrk="1"/>
            <a:r>
              <a:rPr lang="en-US" altLang="ko-KR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    </a:t>
            </a:r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기준에 부합되는 자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Dotum" pitchFamily="34" charset="-127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714623" y="4000365"/>
            <a:ext cx="396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zh-CN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(3) </a:t>
            </a:r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시장이 지향하는 권장류 직종 </a:t>
            </a:r>
            <a:endParaRPr lang="en-US" altLang="ko-K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  <a:p>
            <a:pPr latinLnBrk="1"/>
            <a:r>
              <a:rPr lang="en-US" altLang="ko-KR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    </a:t>
            </a:r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수요에 부합되는 외국 인재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Dotum" pitchFamily="34" charset="-127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976038" y="2657446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(4) </a:t>
            </a:r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혁신형 창업인재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Dotum" pitchFamily="34" charset="-127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976046" y="3190406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(5) </a:t>
            </a:r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우수 청년인재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Dotum" pitchFamily="34" charset="-127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4976042" y="4000365"/>
            <a:ext cx="28793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(6) </a:t>
            </a:r>
            <a:r>
              <a:rPr lang="ko-KR" altLang="en-US" sz="18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점수가 </a:t>
            </a:r>
            <a:r>
              <a:rPr lang="en-US" sz="18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85</a:t>
            </a:r>
            <a:r>
              <a:rPr lang="ko-KR" altLang="en-US" sz="18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점 이상인 자</a:t>
            </a:r>
            <a:endParaRPr lang="zh-CN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Dotum" pitchFamily="34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285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3981962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2950217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60175" y="639999"/>
            <a:ext cx="3486150" cy="749413"/>
          </a:xfrm>
        </p:spPr>
        <p:txBody>
          <a:bodyPr>
            <a:normAutofit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연장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567553"/>
            <a:ext cx="3528392" cy="145876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종이서류 형식의 원본 및 복사본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입국도장 페이지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dirty="0" smtClean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4887686" y="3553696"/>
            <a:ext cx="3484008" cy="781093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639079"/>
            <a:ext cx="3225733" cy="647915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820682" y="3848562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428151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128403" y="3797072"/>
            <a:ext cx="30685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사증 또는 유효한 거류허가</a:t>
            </a:r>
            <a:endParaRPr lang="en-US" altLang="ko-KR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466393" y="2909458"/>
            <a:ext cx="3985860" cy="144879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본인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/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가족의 유효한 여권 및 거류허가의 원본과 복사본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sz="16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466393" y="1021282"/>
            <a:ext cx="3985860" cy="1638795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현장에서 여권 원본만 확인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sz="16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3981962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2950217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60175" y="639999"/>
            <a:ext cx="3486150" cy="749413"/>
          </a:xfrm>
        </p:spPr>
        <p:txBody>
          <a:bodyPr>
            <a:normAutofit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연장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567553"/>
            <a:ext cx="3528392" cy="145876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카드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증서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4887686" y="3553696"/>
            <a:ext cx="3484008" cy="781093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639079"/>
            <a:ext cx="3225733" cy="647915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820682" y="3848562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428151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128403" y="3797072"/>
            <a:ext cx="30685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&lt;</a:t>
            </a:r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외국인취업허가증</a:t>
            </a:r>
            <a:r>
              <a:rPr lang="en-US" altLang="zh-CN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&gt;</a:t>
            </a:r>
            <a:endParaRPr lang="en-US" altLang="ko-KR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466393" y="2909458"/>
            <a:ext cx="3985860" cy="144879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en-US" altLang="zh-CN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&lt;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외국전문가증</a:t>
            </a:r>
            <a:r>
              <a:rPr lang="en-US" altLang="zh-CN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&gt;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원본</a:t>
            </a:r>
            <a:endParaRPr lang="zh-CN" altLang="en-US" sz="16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466393" y="1021282"/>
            <a:ext cx="3985860" cy="1638795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en-US" altLang="zh-CN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&lt;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외국인취업증</a:t>
            </a:r>
            <a:r>
              <a:rPr lang="en-US" altLang="zh-CN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&gt;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원본</a:t>
            </a:r>
            <a:endParaRPr lang="zh-CN" altLang="en-US" sz="16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3981962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2950217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60175" y="639999"/>
            <a:ext cx="3486150" cy="749413"/>
          </a:xfrm>
        </p:spPr>
        <p:txBody>
          <a:bodyPr>
            <a:normAutofit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변경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567553"/>
            <a:ext cx="3528392" cy="145876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원본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전자화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온라인으로 작성 및 출력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4887686" y="3553696"/>
            <a:ext cx="3484008" cy="781093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639079"/>
            <a:ext cx="3225733" cy="647915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820682" y="3848562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428151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128403" y="3654572"/>
            <a:ext cx="30685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외국인재중취업허가 변경 신청표</a:t>
            </a:r>
            <a:endParaRPr lang="en-US" altLang="ko-KR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466393" y="2909458"/>
            <a:ext cx="3985860" cy="144879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원본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온라인으로 신청표를 출력하여 예비심사 통과 후 서류을 지참하여 현장에서 수속 처리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sz="16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466393" y="1021282"/>
            <a:ext cx="3985860" cy="1638795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원본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온라인으로 신청표를 출력하여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예약 성공 후 예약된 시간에 현장을 방문하여 수속 처리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sz="16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3981962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2950217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60175" y="639999"/>
            <a:ext cx="3486150" cy="749413"/>
          </a:xfrm>
        </p:spPr>
        <p:txBody>
          <a:bodyPr>
            <a:normAutofit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변경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353787"/>
            <a:ext cx="3528392" cy="1672526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전자화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직종이 변경된 경우 기존 취업허가를 말소한 후 외국인재중취업허가 수속을 다시 신청하여야 함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종이서류 형식의 원본 및 중국어 번역본은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그 전자파일을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시스템으로 전송하여야 함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dirty="0">
              <a:latin typeface="Malgun Gothic" pitchFamily="34" charset="-127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4887686" y="3553696"/>
            <a:ext cx="3484008" cy="781093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639079"/>
            <a:ext cx="3225733" cy="647915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820682" y="3848562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428151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116404" y="3654201"/>
            <a:ext cx="30685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신청하는 변경사항의 증명서류</a:t>
            </a:r>
            <a:endParaRPr lang="en-US" altLang="ko-KR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466393" y="2909458"/>
            <a:ext cx="3985860" cy="144879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종이서류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원본</a:t>
            </a:r>
            <a:endParaRPr lang="zh-CN" altLang="en-US" sz="16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466393" y="1021282"/>
            <a:ext cx="3985860" cy="1638795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종이서류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원본</a:t>
            </a:r>
            <a:endParaRPr lang="zh-CN" altLang="en-US" sz="16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3981962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2950217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60175" y="639999"/>
            <a:ext cx="3486150" cy="749413"/>
          </a:xfrm>
        </p:spPr>
        <p:txBody>
          <a:bodyPr>
            <a:normAutofit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말소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567553"/>
            <a:ext cx="3528392" cy="145876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전자화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온라인으로 작성 및 출력하여 신청인이 서명하고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고용업체의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공인 날인 후 시스템으로 전송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4887686" y="3553696"/>
            <a:ext cx="3484008" cy="781093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639079"/>
            <a:ext cx="3225733" cy="647915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820682" y="3848562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428151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128403" y="3654572"/>
            <a:ext cx="30685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외국인재중취업허가 말소 신청표</a:t>
            </a:r>
            <a:endParaRPr lang="en-US" altLang="ko-KR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466393" y="2909458"/>
            <a:ext cx="3985860" cy="144879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종이서류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온라인으로 작성 및 출력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2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인치 희색 배경 증명사진 부착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고용업체 공인 날인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현장을 방문하여 수속 처리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sz="16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466393" y="1021282"/>
            <a:ext cx="3985860" cy="1638795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종이서류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온라인으로 작성 및 출력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2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인치 희색 배경 증명사진 부착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고용업체 공인 날인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예약된 시간에 현장을 방문하여 수속 처리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sz="16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3981962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2950217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60175" y="639999"/>
            <a:ext cx="3486150" cy="749413"/>
          </a:xfrm>
        </p:spPr>
        <p:txBody>
          <a:bodyPr>
            <a:normAutofit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말소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567553"/>
            <a:ext cx="3528392" cy="145876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복사본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전자화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양 당사자 서명 후 고용업체의 공인 날인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4887686" y="3553696"/>
            <a:ext cx="3484008" cy="781093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639079"/>
            <a:ext cx="3225733" cy="647915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820682" y="3848562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428151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128403" y="3654572"/>
            <a:ext cx="30685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고용관계 </a:t>
            </a:r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해지</a:t>
            </a:r>
            <a:r>
              <a:rPr lang="en-US" altLang="ko-K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계약 종료 또는 기타 말소 사유 관련 증명서류</a:t>
            </a:r>
            <a:endParaRPr lang="en-US" altLang="ko-KR" sz="10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466393" y="2909458"/>
            <a:ext cx="3985860" cy="144879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원본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종이서류 및 전자파일</a:t>
            </a:r>
            <a:endParaRPr lang="zh-CN" altLang="en-US" sz="16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466393" y="1021282"/>
            <a:ext cx="3985860" cy="1638795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원본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종이서류 및 전자파일</a:t>
            </a:r>
            <a:endParaRPr lang="zh-CN" altLang="en-US" sz="16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3981962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2950217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60175" y="639999"/>
            <a:ext cx="3486150" cy="749413"/>
          </a:xfrm>
        </p:spPr>
        <p:txBody>
          <a:bodyPr>
            <a:normAutofit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재발급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567553"/>
            <a:ext cx="3528392" cy="145876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원본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전자화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온라인으로 작성 및 출력하여 신청인이 서명하고 고용업체의 공인 날인 후 시스템으로 전송</a:t>
            </a:r>
            <a:r>
              <a:rPr lang="en-US" altLang="zh-CN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4887686" y="3553696"/>
            <a:ext cx="3484008" cy="781093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639079"/>
            <a:ext cx="3225733" cy="647915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820682" y="3848562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428151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128403" y="3654572"/>
            <a:ext cx="30685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외국인재중취업허가 재발급 신청표</a:t>
            </a:r>
            <a:endParaRPr lang="en-US" altLang="ko-KR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466393" y="2909458"/>
            <a:ext cx="3985860" cy="144879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원본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종이서류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온라인으로 작성 및 출력하고 신청인이 서명하고 고용업체의 공인 날인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현장을 방문하여 수속 처리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sz="16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466393" y="1021282"/>
            <a:ext cx="3985860" cy="1638795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/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</a:pP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원본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종이서류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온라인으로 작성 및 출력하여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신청인이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서명하고 고용업체의 공인 날인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예약된 시간에 현장을 방문하여 수속 처리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en-US" sz="16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接连接符 18"/>
          <p:cNvCxnSpPr/>
          <p:nvPr/>
        </p:nvCxnSpPr>
        <p:spPr>
          <a:xfrm>
            <a:off x="4303242" y="3981962"/>
            <a:ext cx="77084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7882401" y="2950217"/>
            <a:ext cx="2" cy="5976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60175" y="639999"/>
            <a:ext cx="3486150" cy="749413"/>
          </a:xfrm>
        </p:spPr>
        <p:txBody>
          <a:bodyPr>
            <a:normAutofit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재발급</a:t>
            </a:r>
            <a:endParaRPr lang="zh-CN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51314" y="1567553"/>
            <a:ext cx="3528392" cy="145876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latinLnBrk="1">
              <a:defRPr/>
            </a:pPr>
            <a:r>
              <a:rPr lang="ko-KR" altLang="en-US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통합 後</a:t>
            </a:r>
            <a:endParaRPr lang="en-US" altLang="zh-CN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>
              <a:spcBef>
                <a:spcPts val="600"/>
              </a:spcBef>
              <a:defRPr/>
            </a:pP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원본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전자화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외국어로 된 증명서류는 고용업체의 공인을 날인한 중국어 번역본 제출</a:t>
            </a:r>
            <a:r>
              <a:rPr lang="en-US" altLang="ko-KR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en-US" altLang="en-US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4887686" y="3553696"/>
            <a:ext cx="3484008" cy="781093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5023186" y="3639079"/>
            <a:ext cx="3225733" cy="647915"/>
          </a:xfrm>
          <a:prstGeom prst="roundRect">
            <a:avLst>
              <a:gd name="adj" fmla="val 50000"/>
            </a:avLst>
          </a:prstGeom>
          <a:solidFill>
            <a:srgbClr val="8E0316"/>
          </a:solidFill>
          <a:ln>
            <a:noFill/>
          </a:ln>
          <a:effectLst>
            <a:innerShdw blurRad="63500" dist="50800" dir="18900000">
              <a:prstClr val="black">
                <a:alpha val="3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1"/>
          <p:cNvGrpSpPr/>
          <p:nvPr/>
        </p:nvGrpSpPr>
        <p:grpSpPr>
          <a:xfrm>
            <a:off x="4820682" y="3848562"/>
            <a:ext cx="245551" cy="245551"/>
            <a:chOff x="5469736" y="2592990"/>
            <a:chExt cx="245551" cy="245551"/>
          </a:xfrm>
        </p:grpSpPr>
        <p:sp>
          <p:nvSpPr>
            <p:cNvPr id="13" name="椭圆 12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740000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4"/>
          <p:cNvGrpSpPr/>
          <p:nvPr/>
        </p:nvGrpSpPr>
        <p:grpSpPr>
          <a:xfrm>
            <a:off x="7759626" y="3428151"/>
            <a:ext cx="245551" cy="245551"/>
            <a:chOff x="5469736" y="2592990"/>
            <a:chExt cx="245551" cy="245551"/>
          </a:xfrm>
        </p:grpSpPr>
        <p:sp>
          <p:nvSpPr>
            <p:cNvPr id="16" name="椭圆 15"/>
            <p:cNvSpPr/>
            <p:nvPr/>
          </p:nvSpPr>
          <p:spPr>
            <a:xfrm>
              <a:off x="5469736" y="2592990"/>
              <a:ext cx="245551" cy="24555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9525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544745" y="2668000"/>
              <a:ext cx="95531" cy="95531"/>
            </a:xfrm>
            <a:prstGeom prst="ellipse">
              <a:avLst/>
            </a:prstGeom>
            <a:solidFill>
              <a:srgbClr val="8E0316"/>
            </a:solidFill>
            <a:ln>
              <a:noFill/>
            </a:ln>
            <a:effectLst>
              <a:innerShdw blurRad="50800" dist="25400" dir="18900000">
                <a:prstClr val="black">
                  <a:alpha val="3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109353" y="3644676"/>
            <a:ext cx="30685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ko-KR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신청인의 분실 또는 훼손 상황에 대한 설명</a:t>
            </a:r>
            <a:endParaRPr lang="en-US" altLang="ko-KR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466393" y="2909458"/>
            <a:ext cx="3985860" cy="1448790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외국인 전문가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원본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종이서류</a:t>
            </a:r>
            <a:endParaRPr lang="zh-CN" altLang="en-US" sz="16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466393" y="1021282"/>
            <a:ext cx="3985860" cy="1638795"/>
          </a:xfrm>
          <a:prstGeom prst="roundRect">
            <a:avLst>
              <a:gd name="adj" fmla="val 5382"/>
            </a:avLst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905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1600" b="1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취업</a:t>
            </a:r>
            <a:endParaRPr lang="en-US" altLang="zh-CN" sz="1600" b="1" dirty="0" smtClean="0">
              <a:solidFill>
                <a:srgbClr val="8E0316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>
              <a:spcBef>
                <a:spcPts val="600"/>
              </a:spcBef>
            </a:pP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원본</a:t>
            </a:r>
            <a:r>
              <a:rPr lang="en-US" altLang="ko-KR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rgbClr val="8E0316"/>
                </a:solidFill>
                <a:latin typeface="Malgun Gothic" pitchFamily="34" charset="-127"/>
                <a:ea typeface="Malgun Gothic" pitchFamily="34" charset="-127"/>
              </a:rPr>
              <a:t>종이서류</a:t>
            </a:r>
            <a:endParaRPr lang="zh-CN" altLang="en-US" sz="1600" dirty="0">
              <a:solidFill>
                <a:srgbClr val="8E0316"/>
              </a:solidFill>
              <a:latin typeface="Malgun Gothic" pitchFamily="34" charset="-127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3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7703" y="0"/>
            <a:ext cx="9151703" cy="51420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4"/>
          <p:cNvGrpSpPr/>
          <p:nvPr/>
        </p:nvGrpSpPr>
        <p:grpSpPr>
          <a:xfrm rot="5400000">
            <a:off x="-503618" y="-921627"/>
            <a:ext cx="2976319" cy="4137028"/>
            <a:chOff x="314742" y="-4918286"/>
            <a:chExt cx="2976319" cy="4137028"/>
          </a:xfrm>
        </p:grpSpPr>
        <p:pic>
          <p:nvPicPr>
            <p:cNvPr id="56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366670" flipH="1">
              <a:off x="-100804" y="-2030293"/>
              <a:ext cx="1664581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616804" flipV="1">
              <a:off x="708587" y="-3437383"/>
              <a:ext cx="4052541" cy="111240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" name="组合 51"/>
            <p:cNvGrpSpPr/>
            <p:nvPr/>
          </p:nvGrpSpPr>
          <p:grpSpPr>
            <a:xfrm rot="10800000" flipH="1" flipV="1">
              <a:off x="624885" y="-4918286"/>
              <a:ext cx="2293511" cy="3736282"/>
              <a:chOff x="1" y="-10282"/>
              <a:chExt cx="1610678" cy="2623902"/>
            </a:xfrm>
          </p:grpSpPr>
          <p:sp>
            <p:nvSpPr>
              <p:cNvPr id="53" name="等腰三角形 52"/>
              <p:cNvSpPr/>
              <p:nvPr/>
            </p:nvSpPr>
            <p:spPr>
              <a:xfrm flipH="1" flipV="1">
                <a:off x="1" y="1686461"/>
                <a:ext cx="978127" cy="927159"/>
              </a:xfrm>
              <a:prstGeom prst="triangle">
                <a:avLst>
                  <a:gd name="adj" fmla="val 36104"/>
                </a:avLst>
              </a:prstGeom>
              <a:solidFill>
                <a:srgbClr val="BA11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4" name="矩形 53"/>
              <p:cNvSpPr/>
              <p:nvPr/>
            </p:nvSpPr>
            <p:spPr>
              <a:xfrm flipH="1" flipV="1">
                <a:off x="1" y="-10282"/>
                <a:ext cx="978127" cy="1696743"/>
              </a:xfrm>
              <a:prstGeom prst="rect">
                <a:avLst/>
              </a:prstGeom>
              <a:solidFill>
                <a:srgbClr val="BA11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5" name="等腰三角形 54"/>
              <p:cNvSpPr/>
              <p:nvPr/>
            </p:nvSpPr>
            <p:spPr>
              <a:xfrm flipH="1" flipV="1">
                <a:off x="632552" y="-10282"/>
                <a:ext cx="978127" cy="1696743"/>
              </a:xfrm>
              <a:prstGeom prst="triangle">
                <a:avLst>
                  <a:gd name="adj" fmla="val 64517"/>
                </a:avLst>
              </a:prstGeom>
              <a:solidFill>
                <a:srgbClr val="BA11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57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42238">
            <a:off x="1111263" y="761526"/>
            <a:ext cx="2471354" cy="7330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组合 2"/>
          <p:cNvGrpSpPr/>
          <p:nvPr/>
        </p:nvGrpSpPr>
        <p:grpSpPr>
          <a:xfrm rot="20631445">
            <a:off x="2378822" y="-1366303"/>
            <a:ext cx="3825256" cy="3852294"/>
            <a:chOff x="4142471" y="-4119624"/>
            <a:chExt cx="3265200" cy="3288279"/>
          </a:xfrm>
        </p:grpSpPr>
        <p:pic>
          <p:nvPicPr>
            <p:cNvPr id="48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008045" flipV="1">
              <a:off x="4422630" y="-1664835"/>
              <a:ext cx="2374784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590578" flipV="1">
              <a:off x="4142471" y="-3720666"/>
              <a:ext cx="3265200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0" name="等腰三角形 49"/>
            <p:cNvSpPr/>
            <p:nvPr/>
          </p:nvSpPr>
          <p:spPr>
            <a:xfrm rot="5400000">
              <a:off x="4124471" y="-3898641"/>
              <a:ext cx="2748473" cy="2306507"/>
            </a:xfrm>
            <a:prstGeom prst="triangle">
              <a:avLst>
                <a:gd name="adj" fmla="val 80337"/>
              </a:avLst>
            </a:prstGeom>
            <a:solidFill>
              <a:srgbClr val="A10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47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41578">
            <a:off x="3547133" y="1418584"/>
            <a:ext cx="2585604" cy="9788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组合 42"/>
          <p:cNvGrpSpPr/>
          <p:nvPr/>
        </p:nvGrpSpPr>
        <p:grpSpPr>
          <a:xfrm flipH="1">
            <a:off x="4483229" y="2995786"/>
            <a:ext cx="4938034" cy="2443957"/>
            <a:chOff x="-670706" y="3414023"/>
            <a:chExt cx="3395937" cy="1680735"/>
          </a:xfrm>
        </p:grpSpPr>
        <p:pic>
          <p:nvPicPr>
            <p:cNvPr id="41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532400" flipV="1">
              <a:off x="-167874" y="4261268"/>
              <a:ext cx="2893105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等腰三角形 41"/>
            <p:cNvSpPr/>
            <p:nvPr/>
          </p:nvSpPr>
          <p:spPr>
            <a:xfrm rot="19313780">
              <a:off x="-670706" y="3414023"/>
              <a:ext cx="2783009" cy="1041740"/>
            </a:xfrm>
            <a:prstGeom prst="triangle">
              <a:avLst/>
            </a:prstGeom>
            <a:solidFill>
              <a:srgbClr val="A10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1" name="组合 39"/>
          <p:cNvGrpSpPr/>
          <p:nvPr/>
        </p:nvGrpSpPr>
        <p:grpSpPr>
          <a:xfrm rot="5400000">
            <a:off x="3848106" y="824120"/>
            <a:ext cx="5265717" cy="2606136"/>
            <a:chOff x="364041" y="3673510"/>
            <a:chExt cx="3395937" cy="1680735"/>
          </a:xfrm>
        </p:grpSpPr>
        <p:pic>
          <p:nvPicPr>
            <p:cNvPr id="11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332400" flipV="1">
              <a:off x="364041" y="3673510"/>
              <a:ext cx="2893105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等腰三角形 12"/>
            <p:cNvSpPr/>
            <p:nvPr/>
          </p:nvSpPr>
          <p:spPr>
            <a:xfrm rot="8513780">
              <a:off x="976969" y="4312505"/>
              <a:ext cx="2783009" cy="1041740"/>
            </a:xfrm>
            <a:prstGeom prst="triangle">
              <a:avLst/>
            </a:prstGeom>
            <a:solidFill>
              <a:srgbClr val="BA11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2" name="组合 1"/>
          <p:cNvGrpSpPr/>
          <p:nvPr/>
        </p:nvGrpSpPr>
        <p:grpSpPr>
          <a:xfrm>
            <a:off x="2234667" y="-562995"/>
            <a:ext cx="6915150" cy="6992595"/>
            <a:chOff x="3004433" y="-537904"/>
            <a:chExt cx="6139567" cy="6208326"/>
          </a:xfrm>
        </p:grpSpPr>
        <p:pic>
          <p:nvPicPr>
            <p:cNvPr id="6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808045" flipV="1">
              <a:off x="5479438" y="-537904"/>
              <a:ext cx="2374784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3" name="组合 38"/>
            <p:cNvGrpSpPr/>
            <p:nvPr/>
          </p:nvGrpSpPr>
          <p:grpSpPr>
            <a:xfrm flipV="1">
              <a:off x="3004433" y="-33676"/>
              <a:ext cx="4010544" cy="1428599"/>
              <a:chOff x="3042574" y="479750"/>
              <a:chExt cx="4010544" cy="1428599"/>
            </a:xfrm>
          </p:grpSpPr>
          <p:pic>
            <p:nvPicPr>
              <p:cNvPr id="7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9130529" flipV="1">
                <a:off x="3042574" y="555570"/>
                <a:ext cx="2452915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等腰三角形 7"/>
              <p:cNvSpPr/>
              <p:nvPr/>
            </p:nvSpPr>
            <p:spPr>
              <a:xfrm>
                <a:off x="3823006" y="479750"/>
                <a:ext cx="3230112" cy="1428599"/>
              </a:xfrm>
              <a:prstGeom prst="triangle">
                <a:avLst/>
              </a:prstGeom>
              <a:solidFill>
                <a:srgbClr val="EE1C3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9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390578" flipV="1">
              <a:off x="4979144" y="1240026"/>
              <a:ext cx="2452915" cy="83349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等腰三角形 11"/>
            <p:cNvSpPr/>
            <p:nvPr/>
          </p:nvSpPr>
          <p:spPr>
            <a:xfrm rot="16200000">
              <a:off x="5403908" y="222885"/>
              <a:ext cx="2748473" cy="2306507"/>
            </a:xfrm>
            <a:prstGeom prst="triangle">
              <a:avLst>
                <a:gd name="adj" fmla="val 80337"/>
              </a:avLst>
            </a:prstGeom>
            <a:solidFill>
              <a:srgbClr val="A10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4" name="组合 37"/>
            <p:cNvGrpSpPr/>
            <p:nvPr/>
          </p:nvGrpSpPr>
          <p:grpSpPr>
            <a:xfrm flipV="1">
              <a:off x="6458775" y="-46535"/>
              <a:ext cx="2685225" cy="5716957"/>
              <a:chOff x="6829900" y="-3819214"/>
              <a:chExt cx="2685225" cy="5716957"/>
            </a:xfrm>
          </p:grpSpPr>
          <p:pic>
            <p:nvPicPr>
              <p:cNvPr id="10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8037442" flipV="1">
                <a:off x="7859021" y="-3325263"/>
                <a:ext cx="1821392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7416804" flipV="1">
                <a:off x="5359832" y="-695565"/>
                <a:ext cx="4052541" cy="11124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25" name="组合 14"/>
              <p:cNvGrpSpPr/>
              <p:nvPr/>
            </p:nvGrpSpPr>
            <p:grpSpPr>
              <a:xfrm flipH="1" flipV="1">
                <a:off x="7221613" y="-1838539"/>
                <a:ext cx="2293511" cy="3736282"/>
                <a:chOff x="1" y="-10282"/>
                <a:chExt cx="1610678" cy="2623902"/>
              </a:xfrm>
            </p:grpSpPr>
            <p:sp>
              <p:nvSpPr>
                <p:cNvPr id="18" name="等腰三角形 17"/>
                <p:cNvSpPr/>
                <p:nvPr/>
              </p:nvSpPr>
              <p:spPr>
                <a:xfrm flipH="1" flipV="1">
                  <a:off x="1" y="1686461"/>
                  <a:ext cx="978127" cy="927159"/>
                </a:xfrm>
                <a:prstGeom prst="triangle">
                  <a:avLst>
                    <a:gd name="adj" fmla="val 36104"/>
                  </a:avLst>
                </a:prstGeom>
                <a:solidFill>
                  <a:srgbClr val="BA11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" name="矩形 18"/>
                <p:cNvSpPr/>
                <p:nvPr/>
              </p:nvSpPr>
              <p:spPr>
                <a:xfrm flipH="1" flipV="1">
                  <a:off x="1" y="-10282"/>
                  <a:ext cx="978127" cy="1696743"/>
                </a:xfrm>
                <a:prstGeom prst="rect">
                  <a:avLst/>
                </a:prstGeom>
                <a:solidFill>
                  <a:srgbClr val="BA11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" name="等腰三角形 19"/>
                <p:cNvSpPr/>
                <p:nvPr/>
              </p:nvSpPr>
              <p:spPr>
                <a:xfrm flipH="1" flipV="1">
                  <a:off x="632552" y="-10282"/>
                  <a:ext cx="978127" cy="1696743"/>
                </a:xfrm>
                <a:prstGeom prst="triangle">
                  <a:avLst>
                    <a:gd name="adj" fmla="val 64517"/>
                  </a:avLst>
                </a:prstGeom>
                <a:solidFill>
                  <a:srgbClr val="BA11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16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4317271" flipV="1">
                <a:off x="7771162" y="-1271316"/>
                <a:ext cx="2155962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7" name="等腰三角形 16"/>
              <p:cNvSpPr/>
              <p:nvPr/>
            </p:nvSpPr>
            <p:spPr>
              <a:xfrm rot="16200000">
                <a:off x="7678562" y="-2366637"/>
                <a:ext cx="2822159" cy="850967"/>
              </a:xfrm>
              <a:prstGeom prst="triangle">
                <a:avLst/>
              </a:prstGeom>
              <a:solidFill>
                <a:srgbClr val="8E031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37" name="TextBox 36"/>
          <p:cNvSpPr txBox="1"/>
          <p:nvPr/>
        </p:nvSpPr>
        <p:spPr>
          <a:xfrm>
            <a:off x="1857340" y="3402339"/>
            <a:ext cx="1701428" cy="500137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처리 </a:t>
            </a:r>
            <a:r>
              <a:rPr lang="ko-KR" altLang="en-US" sz="2800" b="1" dirty="0" smtClean="0">
                <a:solidFill>
                  <a:srgbClr val="EE1C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절차</a:t>
            </a:r>
            <a:endParaRPr lang="zh-CN" altLang="en-US" sz="2800" b="1" dirty="0" smtClean="0">
              <a:solidFill>
                <a:srgbClr val="EE1C3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43" name="Freeform 150"/>
          <p:cNvSpPr>
            <a:spLocks noEditPoints="1"/>
          </p:cNvSpPr>
          <p:nvPr/>
        </p:nvSpPr>
        <p:spPr bwMode="auto">
          <a:xfrm>
            <a:off x="2325350" y="2638807"/>
            <a:ext cx="657329" cy="637791"/>
          </a:xfrm>
          <a:custGeom>
            <a:avLst/>
            <a:gdLst/>
            <a:ahLst/>
            <a:cxnLst>
              <a:cxn ang="0">
                <a:pos x="5" y="35"/>
              </a:cxn>
              <a:cxn ang="0">
                <a:pos x="0" y="29"/>
              </a:cxn>
              <a:cxn ang="0">
                <a:pos x="5" y="24"/>
              </a:cxn>
              <a:cxn ang="0">
                <a:pos x="11" y="29"/>
              </a:cxn>
              <a:cxn ang="0">
                <a:pos x="5" y="35"/>
              </a:cxn>
              <a:cxn ang="0">
                <a:pos x="12" y="20"/>
              </a:cxn>
              <a:cxn ang="0">
                <a:pos x="6" y="13"/>
              </a:cxn>
              <a:cxn ang="0">
                <a:pos x="12" y="7"/>
              </a:cxn>
              <a:cxn ang="0">
                <a:pos x="19" y="13"/>
              </a:cxn>
              <a:cxn ang="0">
                <a:pos x="12" y="20"/>
              </a:cxn>
              <a:cxn ang="0">
                <a:pos x="12" y="50"/>
              </a:cxn>
              <a:cxn ang="0">
                <a:pos x="7" y="45"/>
              </a:cxn>
              <a:cxn ang="0">
                <a:pos x="12" y="40"/>
              </a:cxn>
              <a:cxn ang="0">
                <a:pos x="17" y="45"/>
              </a:cxn>
              <a:cxn ang="0">
                <a:pos x="12" y="50"/>
              </a:cxn>
              <a:cxn ang="0">
                <a:pos x="28" y="13"/>
              </a:cxn>
              <a:cxn ang="0">
                <a:pos x="21" y="6"/>
              </a:cxn>
              <a:cxn ang="0">
                <a:pos x="28" y="0"/>
              </a:cxn>
              <a:cxn ang="0">
                <a:pos x="35" y="6"/>
              </a:cxn>
              <a:cxn ang="0">
                <a:pos x="28" y="13"/>
              </a:cxn>
              <a:cxn ang="0">
                <a:pos x="28" y="57"/>
              </a:cxn>
              <a:cxn ang="0">
                <a:pos x="24" y="52"/>
              </a:cxn>
              <a:cxn ang="0">
                <a:pos x="28" y="48"/>
              </a:cxn>
              <a:cxn ang="0">
                <a:pos x="33" y="52"/>
              </a:cxn>
              <a:cxn ang="0">
                <a:pos x="28" y="57"/>
              </a:cxn>
              <a:cxn ang="0">
                <a:pos x="44" y="49"/>
              </a:cxn>
              <a:cxn ang="0">
                <a:pos x="40" y="45"/>
              </a:cxn>
              <a:cxn ang="0">
                <a:pos x="44" y="41"/>
              </a:cxn>
              <a:cxn ang="0">
                <a:pos x="48" y="45"/>
              </a:cxn>
              <a:cxn ang="0">
                <a:pos x="44" y="49"/>
              </a:cxn>
              <a:cxn ang="0">
                <a:pos x="44" y="16"/>
              </a:cxn>
              <a:cxn ang="0">
                <a:pos x="41" y="13"/>
              </a:cxn>
              <a:cxn ang="0">
                <a:pos x="44" y="10"/>
              </a:cxn>
              <a:cxn ang="0">
                <a:pos x="47" y="13"/>
              </a:cxn>
              <a:cxn ang="0">
                <a:pos x="44" y="16"/>
              </a:cxn>
              <a:cxn ang="0">
                <a:pos x="51" y="33"/>
              </a:cxn>
              <a:cxn ang="0">
                <a:pos x="48" y="29"/>
              </a:cxn>
              <a:cxn ang="0">
                <a:pos x="51" y="26"/>
              </a:cxn>
              <a:cxn ang="0">
                <a:pos x="55" y="29"/>
              </a:cxn>
              <a:cxn ang="0">
                <a:pos x="51" y="33"/>
              </a:cxn>
            </a:cxnLst>
            <a:rect l="0" t="0" r="r" b="b"/>
            <a:pathLst>
              <a:path w="55" h="57">
                <a:moveTo>
                  <a:pt x="5" y="35"/>
                </a:moveTo>
                <a:cubicBezTo>
                  <a:pt x="2" y="35"/>
                  <a:pt x="0" y="32"/>
                  <a:pt x="0" y="29"/>
                </a:cubicBezTo>
                <a:cubicBezTo>
                  <a:pt x="0" y="26"/>
                  <a:pt x="2" y="24"/>
                  <a:pt x="5" y="24"/>
                </a:cubicBezTo>
                <a:cubicBezTo>
                  <a:pt x="9" y="24"/>
                  <a:pt x="11" y="26"/>
                  <a:pt x="11" y="29"/>
                </a:cubicBezTo>
                <a:cubicBezTo>
                  <a:pt x="11" y="32"/>
                  <a:pt x="9" y="35"/>
                  <a:pt x="5" y="35"/>
                </a:cubicBezTo>
                <a:close/>
                <a:moveTo>
                  <a:pt x="12" y="20"/>
                </a:moveTo>
                <a:cubicBezTo>
                  <a:pt x="9" y="20"/>
                  <a:pt x="6" y="17"/>
                  <a:pt x="6" y="13"/>
                </a:cubicBezTo>
                <a:cubicBezTo>
                  <a:pt x="6" y="10"/>
                  <a:pt x="9" y="7"/>
                  <a:pt x="12" y="7"/>
                </a:cubicBezTo>
                <a:cubicBezTo>
                  <a:pt x="16" y="7"/>
                  <a:pt x="19" y="10"/>
                  <a:pt x="19" y="13"/>
                </a:cubicBezTo>
                <a:cubicBezTo>
                  <a:pt x="19" y="17"/>
                  <a:pt x="16" y="20"/>
                  <a:pt x="12" y="20"/>
                </a:cubicBezTo>
                <a:close/>
                <a:moveTo>
                  <a:pt x="12" y="50"/>
                </a:moveTo>
                <a:cubicBezTo>
                  <a:pt x="9" y="50"/>
                  <a:pt x="7" y="48"/>
                  <a:pt x="7" y="45"/>
                </a:cubicBezTo>
                <a:cubicBezTo>
                  <a:pt x="7" y="42"/>
                  <a:pt x="9" y="40"/>
                  <a:pt x="12" y="40"/>
                </a:cubicBezTo>
                <a:cubicBezTo>
                  <a:pt x="15" y="40"/>
                  <a:pt x="17" y="42"/>
                  <a:pt x="17" y="45"/>
                </a:cubicBezTo>
                <a:cubicBezTo>
                  <a:pt x="17" y="48"/>
                  <a:pt x="15" y="50"/>
                  <a:pt x="12" y="50"/>
                </a:cubicBezTo>
                <a:close/>
                <a:moveTo>
                  <a:pt x="28" y="13"/>
                </a:moveTo>
                <a:cubicBezTo>
                  <a:pt x="25" y="13"/>
                  <a:pt x="21" y="10"/>
                  <a:pt x="21" y="6"/>
                </a:cubicBezTo>
                <a:cubicBezTo>
                  <a:pt x="21" y="3"/>
                  <a:pt x="25" y="0"/>
                  <a:pt x="28" y="0"/>
                </a:cubicBezTo>
                <a:cubicBezTo>
                  <a:pt x="32" y="0"/>
                  <a:pt x="35" y="3"/>
                  <a:pt x="35" y="6"/>
                </a:cubicBezTo>
                <a:cubicBezTo>
                  <a:pt x="35" y="10"/>
                  <a:pt x="32" y="13"/>
                  <a:pt x="28" y="13"/>
                </a:cubicBezTo>
                <a:close/>
                <a:moveTo>
                  <a:pt x="28" y="57"/>
                </a:moveTo>
                <a:cubicBezTo>
                  <a:pt x="26" y="57"/>
                  <a:pt x="24" y="55"/>
                  <a:pt x="24" y="52"/>
                </a:cubicBezTo>
                <a:cubicBezTo>
                  <a:pt x="24" y="50"/>
                  <a:pt x="26" y="48"/>
                  <a:pt x="28" y="48"/>
                </a:cubicBezTo>
                <a:cubicBezTo>
                  <a:pt x="31" y="48"/>
                  <a:pt x="33" y="50"/>
                  <a:pt x="33" y="52"/>
                </a:cubicBezTo>
                <a:cubicBezTo>
                  <a:pt x="33" y="55"/>
                  <a:pt x="31" y="57"/>
                  <a:pt x="28" y="57"/>
                </a:cubicBezTo>
                <a:close/>
                <a:moveTo>
                  <a:pt x="44" y="49"/>
                </a:moveTo>
                <a:cubicBezTo>
                  <a:pt x="42" y="49"/>
                  <a:pt x="40" y="48"/>
                  <a:pt x="40" y="45"/>
                </a:cubicBezTo>
                <a:cubicBezTo>
                  <a:pt x="40" y="43"/>
                  <a:pt x="42" y="41"/>
                  <a:pt x="44" y="41"/>
                </a:cubicBezTo>
                <a:cubicBezTo>
                  <a:pt x="47" y="41"/>
                  <a:pt x="48" y="43"/>
                  <a:pt x="48" y="45"/>
                </a:cubicBezTo>
                <a:cubicBezTo>
                  <a:pt x="48" y="48"/>
                  <a:pt x="47" y="49"/>
                  <a:pt x="44" y="49"/>
                </a:cubicBezTo>
                <a:close/>
                <a:moveTo>
                  <a:pt x="44" y="16"/>
                </a:moveTo>
                <a:cubicBezTo>
                  <a:pt x="43" y="16"/>
                  <a:pt x="41" y="15"/>
                  <a:pt x="41" y="13"/>
                </a:cubicBezTo>
                <a:cubicBezTo>
                  <a:pt x="41" y="12"/>
                  <a:pt x="43" y="10"/>
                  <a:pt x="44" y="10"/>
                </a:cubicBezTo>
                <a:cubicBezTo>
                  <a:pt x="46" y="10"/>
                  <a:pt x="47" y="12"/>
                  <a:pt x="47" y="13"/>
                </a:cubicBezTo>
                <a:cubicBezTo>
                  <a:pt x="47" y="15"/>
                  <a:pt x="46" y="16"/>
                  <a:pt x="44" y="16"/>
                </a:cubicBezTo>
                <a:close/>
                <a:moveTo>
                  <a:pt x="51" y="33"/>
                </a:moveTo>
                <a:cubicBezTo>
                  <a:pt x="49" y="33"/>
                  <a:pt x="48" y="31"/>
                  <a:pt x="48" y="29"/>
                </a:cubicBezTo>
                <a:cubicBezTo>
                  <a:pt x="48" y="27"/>
                  <a:pt x="49" y="26"/>
                  <a:pt x="51" y="26"/>
                </a:cubicBezTo>
                <a:cubicBezTo>
                  <a:pt x="53" y="26"/>
                  <a:pt x="55" y="27"/>
                  <a:pt x="55" y="29"/>
                </a:cubicBezTo>
                <a:cubicBezTo>
                  <a:pt x="55" y="31"/>
                  <a:pt x="53" y="33"/>
                  <a:pt x="51" y="33"/>
                </a:cubicBezTo>
                <a:close/>
              </a:path>
            </a:pathLst>
          </a:custGeom>
          <a:solidFill>
            <a:srgbClr val="EC182F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69952" tIns="34976" rIns="69952" bIns="34976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797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4"/>
          <p:cNvGrpSpPr/>
          <p:nvPr/>
        </p:nvGrpSpPr>
        <p:grpSpPr>
          <a:xfrm rot="10800000" flipV="1">
            <a:off x="-486930" y="-2487"/>
            <a:ext cx="1975052" cy="1135276"/>
            <a:chOff x="7353666" y="0"/>
            <a:chExt cx="2365709" cy="1359829"/>
          </a:xfrm>
        </p:grpSpPr>
        <p:sp>
          <p:nvSpPr>
            <p:cNvPr id="6" name="直角三角形 5"/>
            <p:cNvSpPr/>
            <p:nvPr/>
          </p:nvSpPr>
          <p:spPr>
            <a:xfrm flipV="1">
              <a:off x="8163291" y="0"/>
              <a:ext cx="809625" cy="809625"/>
            </a:xfrm>
            <a:prstGeom prst="rtTriangle">
              <a:avLst/>
            </a:prstGeom>
            <a:solidFill>
              <a:srgbClr val="EA19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直角三角形 6"/>
            <p:cNvSpPr/>
            <p:nvPr/>
          </p:nvSpPr>
          <p:spPr>
            <a:xfrm flipH="1" flipV="1">
              <a:off x="7353666" y="0"/>
              <a:ext cx="809625" cy="809625"/>
            </a:xfrm>
            <a:prstGeom prst="rtTriangle">
              <a:avLst/>
            </a:prstGeom>
            <a:solidFill>
              <a:srgbClr val="B50F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rot="2700000">
              <a:off x="8590388" y="230842"/>
              <a:ext cx="1128987" cy="1128987"/>
            </a:xfrm>
            <a:prstGeom prst="rtTriangle">
              <a:avLst/>
            </a:prstGeom>
            <a:solidFill>
              <a:srgbClr val="A40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" name="组合 20"/>
          <p:cNvGrpSpPr/>
          <p:nvPr/>
        </p:nvGrpSpPr>
        <p:grpSpPr>
          <a:xfrm>
            <a:off x="428303" y="335478"/>
            <a:ext cx="609031" cy="609031"/>
            <a:chOff x="428303" y="335478"/>
            <a:chExt cx="609031" cy="609031"/>
          </a:xfrm>
        </p:grpSpPr>
        <p:sp>
          <p:nvSpPr>
            <p:cNvPr id="11" name="椭圆 10"/>
            <p:cNvSpPr/>
            <p:nvPr/>
          </p:nvSpPr>
          <p:spPr>
            <a:xfrm>
              <a:off x="428303" y="335478"/>
              <a:ext cx="609031" cy="60903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3E8C8E"/>
                </a:solidFill>
              </a:endParaRPr>
            </a:p>
          </p:txBody>
        </p:sp>
        <p:sp>
          <p:nvSpPr>
            <p:cNvPr id="12" name="Freeform 12"/>
            <p:cNvSpPr>
              <a:spLocks noEditPoints="1"/>
            </p:cNvSpPr>
            <p:nvPr/>
          </p:nvSpPr>
          <p:spPr bwMode="auto">
            <a:xfrm>
              <a:off x="567513" y="456366"/>
              <a:ext cx="330612" cy="367254"/>
            </a:xfrm>
            <a:custGeom>
              <a:avLst/>
              <a:gdLst>
                <a:gd name="T0" fmla="*/ 428 w 910"/>
                <a:gd name="T1" fmla="*/ 152 h 1011"/>
                <a:gd name="T2" fmla="*/ 910 w 910"/>
                <a:gd name="T3" fmla="*/ 485 h 1011"/>
                <a:gd name="T4" fmla="*/ 910 w 910"/>
                <a:gd name="T5" fmla="*/ 429 h 1011"/>
                <a:gd name="T6" fmla="*/ 705 w 910"/>
                <a:gd name="T7" fmla="*/ 280 h 1011"/>
                <a:gd name="T8" fmla="*/ 584 w 910"/>
                <a:gd name="T9" fmla="*/ 178 h 1011"/>
                <a:gd name="T10" fmla="*/ 659 w 910"/>
                <a:gd name="T11" fmla="*/ 48 h 1011"/>
                <a:gd name="T12" fmla="*/ 151 w 910"/>
                <a:gd name="T13" fmla="*/ 485 h 1011"/>
                <a:gd name="T14" fmla="*/ 75 w 910"/>
                <a:gd name="T15" fmla="*/ 204 h 1011"/>
                <a:gd name="T16" fmla="*/ 47 w 910"/>
                <a:gd name="T17" fmla="*/ 254 h 1011"/>
                <a:gd name="T18" fmla="*/ 253 w 910"/>
                <a:gd name="T19" fmla="*/ 48 h 1011"/>
                <a:gd name="T20" fmla="*/ 456 w 910"/>
                <a:gd name="T21" fmla="*/ 221 h 1011"/>
                <a:gd name="T22" fmla="*/ 549 w 910"/>
                <a:gd name="T23" fmla="*/ 243 h 1011"/>
                <a:gd name="T24" fmla="*/ 627 w 910"/>
                <a:gd name="T25" fmla="*/ 293 h 1011"/>
                <a:gd name="T26" fmla="*/ 670 w 910"/>
                <a:gd name="T27" fmla="*/ 349 h 1011"/>
                <a:gd name="T28" fmla="*/ 698 w 910"/>
                <a:gd name="T29" fmla="*/ 440 h 1011"/>
                <a:gd name="T30" fmla="*/ 690 w 910"/>
                <a:gd name="T31" fmla="*/ 531 h 1011"/>
                <a:gd name="T32" fmla="*/ 649 w 910"/>
                <a:gd name="T33" fmla="*/ 613 h 1011"/>
                <a:gd name="T34" fmla="*/ 586 w 910"/>
                <a:gd name="T35" fmla="*/ 695 h 1011"/>
                <a:gd name="T36" fmla="*/ 621 w 910"/>
                <a:gd name="T37" fmla="*/ 710 h 1011"/>
                <a:gd name="T38" fmla="*/ 627 w 910"/>
                <a:gd name="T39" fmla="*/ 771 h 1011"/>
                <a:gd name="T40" fmla="*/ 621 w 910"/>
                <a:gd name="T41" fmla="*/ 801 h 1011"/>
                <a:gd name="T42" fmla="*/ 627 w 910"/>
                <a:gd name="T43" fmla="*/ 861 h 1011"/>
                <a:gd name="T44" fmla="*/ 324 w 910"/>
                <a:gd name="T45" fmla="*/ 920 h 1011"/>
                <a:gd name="T46" fmla="*/ 294 w 910"/>
                <a:gd name="T47" fmla="*/ 885 h 1011"/>
                <a:gd name="T48" fmla="*/ 292 w 910"/>
                <a:gd name="T49" fmla="*/ 846 h 1011"/>
                <a:gd name="T50" fmla="*/ 298 w 910"/>
                <a:gd name="T51" fmla="*/ 814 h 1011"/>
                <a:gd name="T52" fmla="*/ 292 w 910"/>
                <a:gd name="T53" fmla="*/ 777 h 1011"/>
                <a:gd name="T54" fmla="*/ 300 w 910"/>
                <a:gd name="T55" fmla="*/ 732 h 1011"/>
                <a:gd name="T56" fmla="*/ 331 w 910"/>
                <a:gd name="T57" fmla="*/ 673 h 1011"/>
                <a:gd name="T58" fmla="*/ 266 w 910"/>
                <a:gd name="T59" fmla="*/ 615 h 1011"/>
                <a:gd name="T60" fmla="*/ 222 w 910"/>
                <a:gd name="T61" fmla="*/ 531 h 1011"/>
                <a:gd name="T62" fmla="*/ 214 w 910"/>
                <a:gd name="T63" fmla="*/ 440 h 1011"/>
                <a:gd name="T64" fmla="*/ 242 w 910"/>
                <a:gd name="T65" fmla="*/ 349 h 1011"/>
                <a:gd name="T66" fmla="*/ 285 w 910"/>
                <a:gd name="T67" fmla="*/ 293 h 1011"/>
                <a:gd name="T68" fmla="*/ 361 w 910"/>
                <a:gd name="T69" fmla="*/ 241 h 1011"/>
                <a:gd name="T70" fmla="*/ 456 w 910"/>
                <a:gd name="T71" fmla="*/ 221 h 1011"/>
                <a:gd name="T72" fmla="*/ 530 w 910"/>
                <a:gd name="T73" fmla="*/ 942 h 1011"/>
                <a:gd name="T74" fmla="*/ 517 w 910"/>
                <a:gd name="T75" fmla="*/ 980 h 1011"/>
                <a:gd name="T76" fmla="*/ 473 w 910"/>
                <a:gd name="T77" fmla="*/ 1011 h 1011"/>
                <a:gd name="T78" fmla="*/ 434 w 910"/>
                <a:gd name="T79" fmla="*/ 1006 h 1011"/>
                <a:gd name="T80" fmla="*/ 398 w 910"/>
                <a:gd name="T81" fmla="*/ 974 h 1011"/>
                <a:gd name="T82" fmla="*/ 527 w 910"/>
                <a:gd name="T83" fmla="*/ 939 h 1011"/>
                <a:gd name="T84" fmla="*/ 341 w 910"/>
                <a:gd name="T85" fmla="*/ 866 h 1011"/>
                <a:gd name="T86" fmla="*/ 579 w 910"/>
                <a:gd name="T87" fmla="*/ 849 h 1011"/>
                <a:gd name="T88" fmla="*/ 579 w 910"/>
                <a:gd name="T89" fmla="*/ 838 h 1011"/>
                <a:gd name="T90" fmla="*/ 341 w 910"/>
                <a:gd name="T91" fmla="*/ 775 h 1011"/>
                <a:gd name="T92" fmla="*/ 579 w 910"/>
                <a:gd name="T93" fmla="*/ 758 h 1011"/>
                <a:gd name="T94" fmla="*/ 579 w 910"/>
                <a:gd name="T95" fmla="*/ 747 h 1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10" h="1011">
                  <a:moveTo>
                    <a:pt x="428" y="0"/>
                  </a:moveTo>
                  <a:lnTo>
                    <a:pt x="484" y="0"/>
                  </a:lnTo>
                  <a:lnTo>
                    <a:pt x="484" y="152"/>
                  </a:lnTo>
                  <a:lnTo>
                    <a:pt x="428" y="152"/>
                  </a:lnTo>
                  <a:lnTo>
                    <a:pt x="428" y="0"/>
                  </a:lnTo>
                  <a:lnTo>
                    <a:pt x="428" y="0"/>
                  </a:lnTo>
                  <a:close/>
                  <a:moveTo>
                    <a:pt x="910" y="429"/>
                  </a:moveTo>
                  <a:lnTo>
                    <a:pt x="910" y="485"/>
                  </a:lnTo>
                  <a:lnTo>
                    <a:pt x="761" y="485"/>
                  </a:lnTo>
                  <a:lnTo>
                    <a:pt x="761" y="429"/>
                  </a:lnTo>
                  <a:lnTo>
                    <a:pt x="910" y="429"/>
                  </a:lnTo>
                  <a:lnTo>
                    <a:pt x="910" y="429"/>
                  </a:lnTo>
                  <a:close/>
                  <a:moveTo>
                    <a:pt x="837" y="206"/>
                  </a:moveTo>
                  <a:lnTo>
                    <a:pt x="865" y="254"/>
                  </a:lnTo>
                  <a:lnTo>
                    <a:pt x="733" y="329"/>
                  </a:lnTo>
                  <a:lnTo>
                    <a:pt x="705" y="280"/>
                  </a:lnTo>
                  <a:lnTo>
                    <a:pt x="837" y="206"/>
                  </a:lnTo>
                  <a:lnTo>
                    <a:pt x="837" y="206"/>
                  </a:lnTo>
                  <a:close/>
                  <a:moveTo>
                    <a:pt x="659" y="48"/>
                  </a:moveTo>
                  <a:lnTo>
                    <a:pt x="584" y="178"/>
                  </a:lnTo>
                  <a:lnTo>
                    <a:pt x="634" y="206"/>
                  </a:lnTo>
                  <a:lnTo>
                    <a:pt x="707" y="76"/>
                  </a:lnTo>
                  <a:lnTo>
                    <a:pt x="659" y="48"/>
                  </a:lnTo>
                  <a:lnTo>
                    <a:pt x="659" y="48"/>
                  </a:lnTo>
                  <a:close/>
                  <a:moveTo>
                    <a:pt x="0" y="485"/>
                  </a:moveTo>
                  <a:lnTo>
                    <a:pt x="0" y="429"/>
                  </a:lnTo>
                  <a:lnTo>
                    <a:pt x="151" y="429"/>
                  </a:lnTo>
                  <a:lnTo>
                    <a:pt x="151" y="485"/>
                  </a:lnTo>
                  <a:lnTo>
                    <a:pt x="0" y="485"/>
                  </a:lnTo>
                  <a:lnTo>
                    <a:pt x="0" y="485"/>
                  </a:lnTo>
                  <a:close/>
                  <a:moveTo>
                    <a:pt x="47" y="254"/>
                  </a:moveTo>
                  <a:lnTo>
                    <a:pt x="75" y="204"/>
                  </a:lnTo>
                  <a:lnTo>
                    <a:pt x="205" y="280"/>
                  </a:lnTo>
                  <a:lnTo>
                    <a:pt x="177" y="327"/>
                  </a:lnTo>
                  <a:lnTo>
                    <a:pt x="47" y="254"/>
                  </a:lnTo>
                  <a:lnTo>
                    <a:pt x="47" y="254"/>
                  </a:lnTo>
                  <a:close/>
                  <a:moveTo>
                    <a:pt x="203" y="76"/>
                  </a:moveTo>
                  <a:lnTo>
                    <a:pt x="279" y="206"/>
                  </a:lnTo>
                  <a:lnTo>
                    <a:pt x="328" y="178"/>
                  </a:lnTo>
                  <a:lnTo>
                    <a:pt x="253" y="48"/>
                  </a:lnTo>
                  <a:lnTo>
                    <a:pt x="203" y="76"/>
                  </a:lnTo>
                  <a:lnTo>
                    <a:pt x="203" y="76"/>
                  </a:lnTo>
                  <a:close/>
                  <a:moveTo>
                    <a:pt x="456" y="221"/>
                  </a:moveTo>
                  <a:lnTo>
                    <a:pt x="456" y="221"/>
                  </a:lnTo>
                  <a:lnTo>
                    <a:pt x="478" y="223"/>
                  </a:lnTo>
                  <a:lnTo>
                    <a:pt x="502" y="228"/>
                  </a:lnTo>
                  <a:lnTo>
                    <a:pt x="525" y="234"/>
                  </a:lnTo>
                  <a:lnTo>
                    <a:pt x="549" y="243"/>
                  </a:lnTo>
                  <a:lnTo>
                    <a:pt x="571" y="254"/>
                  </a:lnTo>
                  <a:lnTo>
                    <a:pt x="592" y="264"/>
                  </a:lnTo>
                  <a:lnTo>
                    <a:pt x="612" y="277"/>
                  </a:lnTo>
                  <a:lnTo>
                    <a:pt x="627" y="293"/>
                  </a:lnTo>
                  <a:lnTo>
                    <a:pt x="627" y="293"/>
                  </a:lnTo>
                  <a:lnTo>
                    <a:pt x="644" y="310"/>
                  </a:lnTo>
                  <a:lnTo>
                    <a:pt x="657" y="329"/>
                  </a:lnTo>
                  <a:lnTo>
                    <a:pt x="670" y="349"/>
                  </a:lnTo>
                  <a:lnTo>
                    <a:pt x="681" y="370"/>
                  </a:lnTo>
                  <a:lnTo>
                    <a:pt x="688" y="392"/>
                  </a:lnTo>
                  <a:lnTo>
                    <a:pt x="694" y="416"/>
                  </a:lnTo>
                  <a:lnTo>
                    <a:pt x="698" y="440"/>
                  </a:lnTo>
                  <a:lnTo>
                    <a:pt x="698" y="466"/>
                  </a:lnTo>
                  <a:lnTo>
                    <a:pt x="698" y="466"/>
                  </a:lnTo>
                  <a:lnTo>
                    <a:pt x="696" y="498"/>
                  </a:lnTo>
                  <a:lnTo>
                    <a:pt x="690" y="531"/>
                  </a:lnTo>
                  <a:lnTo>
                    <a:pt x="679" y="561"/>
                  </a:lnTo>
                  <a:lnTo>
                    <a:pt x="666" y="589"/>
                  </a:lnTo>
                  <a:lnTo>
                    <a:pt x="666" y="589"/>
                  </a:lnTo>
                  <a:lnTo>
                    <a:pt x="649" y="613"/>
                  </a:lnTo>
                  <a:lnTo>
                    <a:pt x="631" y="634"/>
                  </a:lnTo>
                  <a:lnTo>
                    <a:pt x="610" y="654"/>
                  </a:lnTo>
                  <a:lnTo>
                    <a:pt x="586" y="669"/>
                  </a:lnTo>
                  <a:lnTo>
                    <a:pt x="586" y="695"/>
                  </a:lnTo>
                  <a:lnTo>
                    <a:pt x="595" y="695"/>
                  </a:lnTo>
                  <a:lnTo>
                    <a:pt x="614" y="693"/>
                  </a:lnTo>
                  <a:lnTo>
                    <a:pt x="621" y="710"/>
                  </a:lnTo>
                  <a:lnTo>
                    <a:pt x="621" y="710"/>
                  </a:lnTo>
                  <a:lnTo>
                    <a:pt x="627" y="730"/>
                  </a:lnTo>
                  <a:lnTo>
                    <a:pt x="629" y="751"/>
                  </a:lnTo>
                  <a:lnTo>
                    <a:pt x="629" y="751"/>
                  </a:lnTo>
                  <a:lnTo>
                    <a:pt x="627" y="771"/>
                  </a:lnTo>
                  <a:lnTo>
                    <a:pt x="621" y="790"/>
                  </a:lnTo>
                  <a:lnTo>
                    <a:pt x="618" y="794"/>
                  </a:lnTo>
                  <a:lnTo>
                    <a:pt x="621" y="801"/>
                  </a:lnTo>
                  <a:lnTo>
                    <a:pt x="621" y="801"/>
                  </a:lnTo>
                  <a:lnTo>
                    <a:pt x="627" y="820"/>
                  </a:lnTo>
                  <a:lnTo>
                    <a:pt x="629" y="842"/>
                  </a:lnTo>
                  <a:lnTo>
                    <a:pt x="629" y="842"/>
                  </a:lnTo>
                  <a:lnTo>
                    <a:pt x="627" y="861"/>
                  </a:lnTo>
                  <a:lnTo>
                    <a:pt x="621" y="881"/>
                  </a:lnTo>
                  <a:lnTo>
                    <a:pt x="614" y="894"/>
                  </a:lnTo>
                  <a:lnTo>
                    <a:pt x="599" y="896"/>
                  </a:lnTo>
                  <a:lnTo>
                    <a:pt x="324" y="920"/>
                  </a:lnTo>
                  <a:lnTo>
                    <a:pt x="307" y="922"/>
                  </a:lnTo>
                  <a:lnTo>
                    <a:pt x="298" y="905"/>
                  </a:lnTo>
                  <a:lnTo>
                    <a:pt x="298" y="905"/>
                  </a:lnTo>
                  <a:lnTo>
                    <a:pt x="294" y="885"/>
                  </a:lnTo>
                  <a:lnTo>
                    <a:pt x="292" y="868"/>
                  </a:lnTo>
                  <a:lnTo>
                    <a:pt x="292" y="868"/>
                  </a:lnTo>
                  <a:lnTo>
                    <a:pt x="292" y="857"/>
                  </a:lnTo>
                  <a:lnTo>
                    <a:pt x="292" y="846"/>
                  </a:lnTo>
                  <a:lnTo>
                    <a:pt x="296" y="836"/>
                  </a:lnTo>
                  <a:lnTo>
                    <a:pt x="300" y="823"/>
                  </a:lnTo>
                  <a:lnTo>
                    <a:pt x="303" y="820"/>
                  </a:lnTo>
                  <a:lnTo>
                    <a:pt x="298" y="814"/>
                  </a:lnTo>
                  <a:lnTo>
                    <a:pt x="298" y="814"/>
                  </a:lnTo>
                  <a:lnTo>
                    <a:pt x="294" y="797"/>
                  </a:lnTo>
                  <a:lnTo>
                    <a:pt x="292" y="777"/>
                  </a:lnTo>
                  <a:lnTo>
                    <a:pt x="292" y="777"/>
                  </a:lnTo>
                  <a:lnTo>
                    <a:pt x="292" y="766"/>
                  </a:lnTo>
                  <a:lnTo>
                    <a:pt x="292" y="755"/>
                  </a:lnTo>
                  <a:lnTo>
                    <a:pt x="296" y="745"/>
                  </a:lnTo>
                  <a:lnTo>
                    <a:pt x="300" y="732"/>
                  </a:lnTo>
                  <a:lnTo>
                    <a:pt x="307" y="719"/>
                  </a:lnTo>
                  <a:lnTo>
                    <a:pt x="320" y="719"/>
                  </a:lnTo>
                  <a:lnTo>
                    <a:pt x="331" y="717"/>
                  </a:lnTo>
                  <a:lnTo>
                    <a:pt x="331" y="673"/>
                  </a:lnTo>
                  <a:lnTo>
                    <a:pt x="331" y="673"/>
                  </a:lnTo>
                  <a:lnTo>
                    <a:pt x="307" y="656"/>
                  </a:lnTo>
                  <a:lnTo>
                    <a:pt x="285" y="637"/>
                  </a:lnTo>
                  <a:lnTo>
                    <a:pt x="266" y="615"/>
                  </a:lnTo>
                  <a:lnTo>
                    <a:pt x="248" y="591"/>
                  </a:lnTo>
                  <a:lnTo>
                    <a:pt x="248" y="591"/>
                  </a:lnTo>
                  <a:lnTo>
                    <a:pt x="233" y="563"/>
                  </a:lnTo>
                  <a:lnTo>
                    <a:pt x="222" y="531"/>
                  </a:lnTo>
                  <a:lnTo>
                    <a:pt x="216" y="498"/>
                  </a:lnTo>
                  <a:lnTo>
                    <a:pt x="214" y="466"/>
                  </a:lnTo>
                  <a:lnTo>
                    <a:pt x="214" y="466"/>
                  </a:lnTo>
                  <a:lnTo>
                    <a:pt x="214" y="440"/>
                  </a:lnTo>
                  <a:lnTo>
                    <a:pt x="218" y="416"/>
                  </a:lnTo>
                  <a:lnTo>
                    <a:pt x="225" y="392"/>
                  </a:lnTo>
                  <a:lnTo>
                    <a:pt x="233" y="370"/>
                  </a:lnTo>
                  <a:lnTo>
                    <a:pt x="242" y="349"/>
                  </a:lnTo>
                  <a:lnTo>
                    <a:pt x="255" y="329"/>
                  </a:lnTo>
                  <a:lnTo>
                    <a:pt x="270" y="310"/>
                  </a:lnTo>
                  <a:lnTo>
                    <a:pt x="285" y="293"/>
                  </a:lnTo>
                  <a:lnTo>
                    <a:pt x="285" y="293"/>
                  </a:lnTo>
                  <a:lnTo>
                    <a:pt x="303" y="277"/>
                  </a:lnTo>
                  <a:lnTo>
                    <a:pt x="320" y="264"/>
                  </a:lnTo>
                  <a:lnTo>
                    <a:pt x="341" y="251"/>
                  </a:lnTo>
                  <a:lnTo>
                    <a:pt x="361" y="241"/>
                  </a:lnTo>
                  <a:lnTo>
                    <a:pt x="385" y="232"/>
                  </a:lnTo>
                  <a:lnTo>
                    <a:pt x="409" y="228"/>
                  </a:lnTo>
                  <a:lnTo>
                    <a:pt x="432" y="223"/>
                  </a:lnTo>
                  <a:lnTo>
                    <a:pt x="456" y="221"/>
                  </a:lnTo>
                  <a:lnTo>
                    <a:pt x="456" y="221"/>
                  </a:lnTo>
                  <a:close/>
                  <a:moveTo>
                    <a:pt x="527" y="939"/>
                  </a:moveTo>
                  <a:lnTo>
                    <a:pt x="527" y="939"/>
                  </a:lnTo>
                  <a:lnTo>
                    <a:pt x="530" y="942"/>
                  </a:lnTo>
                  <a:lnTo>
                    <a:pt x="530" y="942"/>
                  </a:lnTo>
                  <a:lnTo>
                    <a:pt x="527" y="957"/>
                  </a:lnTo>
                  <a:lnTo>
                    <a:pt x="523" y="970"/>
                  </a:lnTo>
                  <a:lnTo>
                    <a:pt x="517" y="980"/>
                  </a:lnTo>
                  <a:lnTo>
                    <a:pt x="508" y="991"/>
                  </a:lnTo>
                  <a:lnTo>
                    <a:pt x="497" y="1000"/>
                  </a:lnTo>
                  <a:lnTo>
                    <a:pt x="486" y="1006"/>
                  </a:lnTo>
                  <a:lnTo>
                    <a:pt x="473" y="1011"/>
                  </a:lnTo>
                  <a:lnTo>
                    <a:pt x="458" y="1011"/>
                  </a:lnTo>
                  <a:lnTo>
                    <a:pt x="458" y="1011"/>
                  </a:lnTo>
                  <a:lnTo>
                    <a:pt x="445" y="1011"/>
                  </a:lnTo>
                  <a:lnTo>
                    <a:pt x="434" y="1006"/>
                  </a:lnTo>
                  <a:lnTo>
                    <a:pt x="424" y="1002"/>
                  </a:lnTo>
                  <a:lnTo>
                    <a:pt x="413" y="993"/>
                  </a:lnTo>
                  <a:lnTo>
                    <a:pt x="404" y="985"/>
                  </a:lnTo>
                  <a:lnTo>
                    <a:pt x="398" y="974"/>
                  </a:lnTo>
                  <a:lnTo>
                    <a:pt x="393" y="963"/>
                  </a:lnTo>
                  <a:lnTo>
                    <a:pt x="389" y="950"/>
                  </a:lnTo>
                  <a:lnTo>
                    <a:pt x="527" y="939"/>
                  </a:lnTo>
                  <a:lnTo>
                    <a:pt x="527" y="939"/>
                  </a:lnTo>
                  <a:close/>
                  <a:moveTo>
                    <a:pt x="579" y="838"/>
                  </a:moveTo>
                  <a:lnTo>
                    <a:pt x="341" y="857"/>
                  </a:lnTo>
                  <a:lnTo>
                    <a:pt x="341" y="857"/>
                  </a:lnTo>
                  <a:lnTo>
                    <a:pt x="341" y="866"/>
                  </a:lnTo>
                  <a:lnTo>
                    <a:pt x="341" y="866"/>
                  </a:lnTo>
                  <a:lnTo>
                    <a:pt x="341" y="868"/>
                  </a:lnTo>
                  <a:lnTo>
                    <a:pt x="579" y="849"/>
                  </a:lnTo>
                  <a:lnTo>
                    <a:pt x="579" y="849"/>
                  </a:lnTo>
                  <a:lnTo>
                    <a:pt x="579" y="842"/>
                  </a:lnTo>
                  <a:lnTo>
                    <a:pt x="579" y="842"/>
                  </a:lnTo>
                  <a:lnTo>
                    <a:pt x="579" y="838"/>
                  </a:lnTo>
                  <a:lnTo>
                    <a:pt x="579" y="838"/>
                  </a:lnTo>
                  <a:close/>
                  <a:moveTo>
                    <a:pt x="579" y="747"/>
                  </a:moveTo>
                  <a:lnTo>
                    <a:pt x="341" y="766"/>
                  </a:lnTo>
                  <a:lnTo>
                    <a:pt x="341" y="766"/>
                  </a:lnTo>
                  <a:lnTo>
                    <a:pt x="341" y="775"/>
                  </a:lnTo>
                  <a:lnTo>
                    <a:pt x="341" y="775"/>
                  </a:lnTo>
                  <a:lnTo>
                    <a:pt x="341" y="777"/>
                  </a:lnTo>
                  <a:lnTo>
                    <a:pt x="579" y="758"/>
                  </a:lnTo>
                  <a:lnTo>
                    <a:pt x="579" y="758"/>
                  </a:lnTo>
                  <a:lnTo>
                    <a:pt x="579" y="751"/>
                  </a:lnTo>
                  <a:lnTo>
                    <a:pt x="579" y="751"/>
                  </a:lnTo>
                  <a:lnTo>
                    <a:pt x="579" y="747"/>
                  </a:lnTo>
                  <a:lnTo>
                    <a:pt x="579" y="74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8B0415"/>
                </a:gs>
                <a:gs pos="50000">
                  <a:srgbClr val="B50F23"/>
                </a:gs>
                <a:gs pos="100000">
                  <a:srgbClr val="EA1931"/>
                </a:gs>
              </a:gsLst>
              <a:lin ang="16200000" scaled="1"/>
              <a:tileRect/>
            </a:gra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965094" y="430679"/>
            <a:ext cx="5153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&lt;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외국인취업허가통보서</a:t>
            </a:r>
            <a:r>
              <a:rPr lang="en-US" altLang="zh-CN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&gt; 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처리 절차</a:t>
            </a:r>
            <a:endParaRPr lang="en-US" altLang="zh-CN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-15653" y="5104976"/>
            <a:ext cx="9159653" cy="36000"/>
          </a:xfrm>
          <a:prstGeom prst="rect">
            <a:avLst/>
          </a:prstGeom>
          <a:solidFill>
            <a:srgbClr val="EA19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15654" y="4530702"/>
            <a:ext cx="9159653" cy="572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6" name="AutoShape 18"/>
          <p:cNvSpPr>
            <a:spLocks noChangeShapeType="1"/>
          </p:cNvSpPr>
          <p:nvPr/>
        </p:nvSpPr>
        <p:spPr bwMode="auto">
          <a:xfrm rot="5400000">
            <a:off x="1464546" y="4512761"/>
            <a:ext cx="514350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6341218" y="1436901"/>
            <a:ext cx="1947396" cy="783785"/>
          </a:xfrm>
          <a:prstGeom prst="rect">
            <a:avLst/>
          </a:prstGeom>
          <a:solidFill>
            <a:srgbClr val="D9112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algn="just" defTabSz="914400" rtl="0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신청 정보 보완이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이뤄진 후 통과</a:t>
            </a:r>
            <a:endParaRPr lang="zh-CN" altLang="en-US" sz="1600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3630409" y="2808072"/>
            <a:ext cx="2284899" cy="980158"/>
          </a:xfrm>
          <a:prstGeom prst="rect">
            <a:avLst/>
          </a:prstGeom>
          <a:solidFill>
            <a:srgbClr val="D9112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algn="ctr" defTabSz="914400" rtl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예심 통과</a:t>
            </a:r>
            <a:endParaRPr lang="zh-CN" altLang="en-US" sz="1600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2057" name="AutoShape 9"/>
          <p:cNvSpPr>
            <a:spLocks noChangeShapeType="1"/>
          </p:cNvSpPr>
          <p:nvPr/>
        </p:nvSpPr>
        <p:spPr bwMode="auto">
          <a:xfrm rot="5400000">
            <a:off x="4428753" y="4216285"/>
            <a:ext cx="856308" cy="202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59" name="AutoShape 11"/>
          <p:cNvSpPr>
            <a:spLocks noChangeShapeType="1"/>
          </p:cNvSpPr>
          <p:nvPr/>
        </p:nvSpPr>
        <p:spPr bwMode="auto">
          <a:xfrm>
            <a:off x="3290378" y="2289105"/>
            <a:ext cx="0" cy="828675"/>
          </a:xfrm>
          <a:prstGeom prst="straightConnector1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58" name="AutoShape 10"/>
          <p:cNvSpPr>
            <a:spLocks noChangeShapeType="1"/>
          </p:cNvSpPr>
          <p:nvPr/>
        </p:nvSpPr>
        <p:spPr bwMode="auto">
          <a:xfrm flipH="1">
            <a:off x="7442781" y="769064"/>
            <a:ext cx="609600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4875" algn="l"/>
              </a:tabLst>
            </a:pPr>
            <a:r>
              <a:rPr kumimoji="0" lang="zh-CN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/>
            </a:r>
            <a:br>
              <a:rPr kumimoji="0" lang="zh-CN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</a:b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133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4875" algn="l"/>
              </a:tabLst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0" y="149424"/>
            <a:ext cx="145745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800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54225" algn="l"/>
              </a:tabLst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/>
                <a:cs typeface="Times New Roman" pitchFamily="18" charset="0"/>
              </a:rPr>
              <a:t>          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54225" algn="l"/>
              </a:tabLst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8" name="菱形 27"/>
          <p:cNvSpPr/>
          <p:nvPr/>
        </p:nvSpPr>
        <p:spPr>
          <a:xfrm>
            <a:off x="2308420" y="2032275"/>
            <a:ext cx="627797" cy="1296538"/>
          </a:xfrm>
          <a:prstGeom prst="diamond">
            <a:avLst/>
          </a:prstGeom>
          <a:solidFill>
            <a:srgbClr val="D91129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예심</a:t>
            </a:r>
            <a:endParaRPr lang="zh-CN" altLang="en-US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32" name="AutoShape 6"/>
          <p:cNvSpPr>
            <a:spLocks noChangeShapeType="1"/>
          </p:cNvSpPr>
          <p:nvPr/>
        </p:nvSpPr>
        <p:spPr bwMode="auto">
          <a:xfrm>
            <a:off x="1946944" y="2679419"/>
            <a:ext cx="356868" cy="4404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259307" y="2048986"/>
            <a:ext cx="1739039" cy="1260000"/>
          </a:xfrm>
          <a:prstGeom prst="rect">
            <a:avLst/>
          </a:prstGeom>
          <a:solidFill>
            <a:srgbClr val="D9112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algn="just" defTabSz="914400" rtl="0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고용업체가 온라인 계정에 가입한 후 신청인이 온라인으로 신청 및 서류 제출</a:t>
            </a:r>
            <a:endParaRPr lang="zh-CN" altLang="en-US" sz="1500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33" name="AutoShape 11"/>
          <p:cNvSpPr>
            <a:spLocks noChangeShapeType="1"/>
          </p:cNvSpPr>
          <p:nvPr/>
        </p:nvSpPr>
        <p:spPr bwMode="auto">
          <a:xfrm flipH="1">
            <a:off x="3301335" y="2287131"/>
            <a:ext cx="331443" cy="4812"/>
          </a:xfrm>
          <a:prstGeom prst="straightConnector1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4" name="AutoShape 11"/>
          <p:cNvSpPr>
            <a:spLocks noChangeShapeType="1"/>
          </p:cNvSpPr>
          <p:nvPr/>
        </p:nvSpPr>
        <p:spPr bwMode="auto">
          <a:xfrm flipH="1">
            <a:off x="3299355" y="3116424"/>
            <a:ext cx="331443" cy="4812"/>
          </a:xfrm>
          <a:prstGeom prst="straightConnector1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5" name="AutoShape 11"/>
          <p:cNvSpPr>
            <a:spLocks noChangeShapeType="1"/>
          </p:cNvSpPr>
          <p:nvPr/>
        </p:nvSpPr>
        <p:spPr bwMode="auto">
          <a:xfrm flipH="1">
            <a:off x="2943096" y="2665162"/>
            <a:ext cx="331443" cy="4812"/>
          </a:xfrm>
          <a:prstGeom prst="straightConnector1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7" name="AutoShape 6"/>
          <p:cNvSpPr>
            <a:spLocks noChangeShapeType="1"/>
          </p:cNvSpPr>
          <p:nvPr/>
        </p:nvSpPr>
        <p:spPr bwMode="auto">
          <a:xfrm>
            <a:off x="5842052" y="1848148"/>
            <a:ext cx="485775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3643172" y="1280720"/>
            <a:ext cx="2258854" cy="1379530"/>
          </a:xfrm>
          <a:prstGeom prst="rect">
            <a:avLst/>
          </a:prstGeom>
          <a:solidFill>
            <a:srgbClr val="D9112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algn="just" defTabSz="914400" rtl="0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온라인으로 제출한 신청 정보가 조건에 부합되지 아니하는 경우 일괄적 고지 및 반송</a:t>
            </a:r>
            <a:endParaRPr lang="zh-CN" altLang="en-US" sz="1600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38" name="AutoShape 11"/>
          <p:cNvSpPr>
            <a:spLocks noChangeShapeType="1"/>
          </p:cNvSpPr>
          <p:nvPr/>
        </p:nvSpPr>
        <p:spPr bwMode="auto">
          <a:xfrm flipH="1">
            <a:off x="1714799" y="4218848"/>
            <a:ext cx="3149053" cy="45719"/>
          </a:xfrm>
          <a:prstGeom prst="straightConnector1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9" name="AutoShape 9"/>
          <p:cNvSpPr>
            <a:spLocks noChangeShapeType="1"/>
          </p:cNvSpPr>
          <p:nvPr/>
        </p:nvSpPr>
        <p:spPr bwMode="auto">
          <a:xfrm rot="5400000">
            <a:off x="5958691" y="4273682"/>
            <a:ext cx="856308" cy="202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0" name="TextBox 39"/>
          <p:cNvSpPr txBox="1"/>
          <p:nvPr/>
        </p:nvSpPr>
        <p:spPr>
          <a:xfrm>
            <a:off x="2184565" y="1638795"/>
            <a:ext cx="881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5 </a:t>
            </a:r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근무일</a:t>
            </a:r>
            <a:endParaRPr lang="zh-CN" altLang="en-US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165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4"/>
          <p:cNvGrpSpPr/>
          <p:nvPr/>
        </p:nvGrpSpPr>
        <p:grpSpPr>
          <a:xfrm rot="10800000" flipV="1">
            <a:off x="-486930" y="-2487"/>
            <a:ext cx="1975052" cy="1135276"/>
            <a:chOff x="7353666" y="0"/>
            <a:chExt cx="2365709" cy="1359829"/>
          </a:xfrm>
        </p:grpSpPr>
        <p:sp>
          <p:nvSpPr>
            <p:cNvPr id="6" name="直角三角形 5"/>
            <p:cNvSpPr/>
            <p:nvPr/>
          </p:nvSpPr>
          <p:spPr>
            <a:xfrm flipV="1">
              <a:off x="8163291" y="0"/>
              <a:ext cx="809625" cy="809625"/>
            </a:xfrm>
            <a:prstGeom prst="rtTriangle">
              <a:avLst/>
            </a:prstGeom>
            <a:solidFill>
              <a:srgbClr val="EA19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直角三角形 6"/>
            <p:cNvSpPr/>
            <p:nvPr/>
          </p:nvSpPr>
          <p:spPr>
            <a:xfrm flipH="1" flipV="1">
              <a:off x="7353666" y="0"/>
              <a:ext cx="809625" cy="809625"/>
            </a:xfrm>
            <a:prstGeom prst="rtTriangle">
              <a:avLst/>
            </a:prstGeom>
            <a:solidFill>
              <a:srgbClr val="B50F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rot="2700000">
              <a:off x="8590388" y="230842"/>
              <a:ext cx="1128987" cy="1128987"/>
            </a:xfrm>
            <a:prstGeom prst="rtTriangle">
              <a:avLst/>
            </a:prstGeom>
            <a:solidFill>
              <a:srgbClr val="A40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矩形 12"/>
          <p:cNvSpPr/>
          <p:nvPr/>
        </p:nvSpPr>
        <p:spPr>
          <a:xfrm>
            <a:off x="1150156" y="430679"/>
            <a:ext cx="2448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 고급인재</a:t>
            </a:r>
            <a:endParaRPr lang="en-US" altLang="zh-CN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-15653" y="5104976"/>
            <a:ext cx="9159653" cy="36000"/>
          </a:xfrm>
          <a:prstGeom prst="rect">
            <a:avLst/>
          </a:prstGeom>
          <a:solidFill>
            <a:srgbClr val="EA19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15654" y="4530702"/>
            <a:ext cx="9159653" cy="572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组合 31"/>
          <p:cNvGrpSpPr/>
          <p:nvPr/>
        </p:nvGrpSpPr>
        <p:grpSpPr>
          <a:xfrm flipH="1">
            <a:off x="2874368" y="2723557"/>
            <a:ext cx="1454924" cy="413875"/>
            <a:chOff x="575077" y="3078010"/>
            <a:chExt cx="1454924" cy="413875"/>
          </a:xfrm>
        </p:grpSpPr>
        <p:sp>
          <p:nvSpPr>
            <p:cNvPr id="33" name="矩形 32"/>
            <p:cNvSpPr/>
            <p:nvPr/>
          </p:nvSpPr>
          <p:spPr>
            <a:xfrm>
              <a:off x="1845270" y="3078010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endParaRPr lang="en-US" altLang="zh-CN" sz="12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575077" y="3245664"/>
              <a:ext cx="1454924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zh-CN" alt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组合 37"/>
          <p:cNvGrpSpPr/>
          <p:nvPr/>
        </p:nvGrpSpPr>
        <p:grpSpPr>
          <a:xfrm flipH="1">
            <a:off x="2874368" y="1126548"/>
            <a:ext cx="1454924" cy="442450"/>
            <a:chOff x="575077" y="3049435"/>
            <a:chExt cx="1454924" cy="442450"/>
          </a:xfrm>
        </p:grpSpPr>
        <p:sp>
          <p:nvSpPr>
            <p:cNvPr id="39" name="矩形 38"/>
            <p:cNvSpPr/>
            <p:nvPr/>
          </p:nvSpPr>
          <p:spPr>
            <a:xfrm>
              <a:off x="1845270" y="3049435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endParaRPr lang="en-US" altLang="zh-CN" sz="12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575077" y="3245664"/>
              <a:ext cx="1454924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zh-CN" altLang="en-US" sz="1000" dirty="0">
                <a:solidFill>
                  <a:schemeClr val="bg1"/>
                </a:solidFill>
              </a:endParaRPr>
            </a:p>
          </p:txBody>
        </p:sp>
      </p:grpSp>
      <p:sp>
        <p:nvSpPr>
          <p:cNvPr id="76" name="椭圆 75"/>
          <p:cNvSpPr/>
          <p:nvPr/>
        </p:nvSpPr>
        <p:spPr>
          <a:xfrm>
            <a:off x="428303" y="335478"/>
            <a:ext cx="609031" cy="609031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3E8C8E"/>
              </a:solidFill>
            </a:endParaRPr>
          </a:p>
        </p:txBody>
      </p:sp>
      <p:sp>
        <p:nvSpPr>
          <p:cNvPr id="28" name="Folded Corner 15"/>
          <p:cNvSpPr/>
          <p:nvPr/>
        </p:nvSpPr>
        <p:spPr>
          <a:xfrm>
            <a:off x="2603235" y="1769370"/>
            <a:ext cx="3937530" cy="2371759"/>
          </a:xfrm>
          <a:prstGeom prst="foldedCorner">
            <a:avLst/>
          </a:prstGeom>
          <a:solidFill>
            <a:srgbClr val="AC10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31626"/>
            <a:endParaRPr lang="en-US" sz="2000" dirty="0">
              <a:solidFill>
                <a:srgbClr val="74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26000" y="1899370"/>
            <a:ext cx="3492000" cy="1787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1031626" latinLnBrk="1">
              <a:lnSpc>
                <a:spcPct val="125000"/>
              </a:lnSpc>
            </a:pPr>
            <a:r>
              <a:rPr lang="ko-KR" altLang="en-US" sz="1800" spc="-20" dirty="0" smtClean="0">
                <a:solidFill>
                  <a:srgbClr val="FFFFFF"/>
                </a:solidFill>
                <a:latin typeface="Malgun Gothic" pitchFamily="34" charset="-127"/>
                <a:ea typeface="Malgun Gothic" pitchFamily="34" charset="-127"/>
              </a:rPr>
              <a:t>중국공산당중앙조직부</a:t>
            </a:r>
            <a:r>
              <a:rPr lang="en-US" altLang="en-US" sz="1800" spc="-20" dirty="0" smtClean="0">
                <a:solidFill>
                  <a:srgbClr val="FFFFFF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800" spc="-20" dirty="0" smtClean="0">
                <a:solidFill>
                  <a:srgbClr val="FFFFFF"/>
                </a:solidFill>
                <a:latin typeface="Malgun Gothic" pitchFamily="34" charset="-127"/>
                <a:ea typeface="Malgun Gothic" pitchFamily="34" charset="-127"/>
              </a:rPr>
              <a:t>인력자원사회보장부</a:t>
            </a:r>
            <a:r>
              <a:rPr lang="en-US" altLang="en-US" sz="1800" spc="-20" dirty="0" smtClean="0">
                <a:solidFill>
                  <a:srgbClr val="FFFFFF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800" spc="-20" dirty="0" smtClean="0">
                <a:solidFill>
                  <a:srgbClr val="FFFFFF"/>
                </a:solidFill>
                <a:latin typeface="Malgun Gothic" pitchFamily="34" charset="-127"/>
                <a:ea typeface="Malgun Gothic" pitchFamily="34" charset="-127"/>
              </a:rPr>
              <a:t>국가외국전문가국의 승인 또는 동의를 거쳐 부성</a:t>
            </a:r>
            <a:r>
              <a:rPr lang="en-US" altLang="en-US" sz="1800" spc="-20" dirty="0" smtClean="0">
                <a:solidFill>
                  <a:srgbClr val="FFFFFF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800" spc="-20" dirty="0" smtClean="0">
                <a:solidFill>
                  <a:srgbClr val="FFFFFF"/>
                </a:solidFill>
                <a:latin typeface="Malgun Gothic" pitchFamily="34" charset="-127"/>
                <a:ea typeface="Malgun Gothic" pitchFamily="34" charset="-127"/>
              </a:rPr>
              <a:t>副省</a:t>
            </a:r>
            <a:r>
              <a:rPr lang="en-US" altLang="en-US" sz="1800" spc="-20" dirty="0" smtClean="0">
                <a:solidFill>
                  <a:srgbClr val="FFFFFF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r>
              <a:rPr lang="ko-KR" altLang="en-US" sz="1800" spc="-20" dirty="0" smtClean="0">
                <a:solidFill>
                  <a:srgbClr val="FFFFFF"/>
                </a:solidFill>
                <a:latin typeface="Malgun Gothic" pitchFamily="34" charset="-127"/>
                <a:ea typeface="Malgun Gothic" pitchFamily="34" charset="-127"/>
              </a:rPr>
              <a:t>급 이상 인재주관부서가 인정한 인재 도입 계획에 입선된 자</a:t>
            </a:r>
            <a:r>
              <a:rPr lang="en-US" altLang="en-US" sz="1800" spc="-20" dirty="0" smtClean="0">
                <a:solidFill>
                  <a:srgbClr val="FFFFFF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en-US" sz="1800" spc="-20" dirty="0" smtClean="0">
              <a:solidFill>
                <a:srgbClr val="FFFFFF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97022" y="338687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A</a:t>
            </a:r>
            <a:endParaRPr lang="zh-CN" altLang="en-US" sz="3200" dirty="0"/>
          </a:p>
        </p:txBody>
      </p:sp>
      <p:sp>
        <p:nvSpPr>
          <p:cNvPr id="21" name="矩形 20"/>
          <p:cNvSpPr/>
          <p:nvPr/>
        </p:nvSpPr>
        <p:spPr>
          <a:xfrm>
            <a:off x="2420610" y="1048324"/>
            <a:ext cx="438934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(1) </a:t>
            </a:r>
            <a:r>
              <a:rPr lang="ko-KR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국내 인재 도입 계획에 입선된 자</a:t>
            </a:r>
            <a:endParaRPr lang="zh-CN" alt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Dotum" pitchFamily="34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144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28574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4"/>
          <p:cNvGrpSpPr/>
          <p:nvPr/>
        </p:nvGrpSpPr>
        <p:grpSpPr>
          <a:xfrm rot="10800000" flipV="1">
            <a:off x="-486930" y="-2487"/>
            <a:ext cx="1975052" cy="1135276"/>
            <a:chOff x="7353666" y="0"/>
            <a:chExt cx="2365709" cy="1359829"/>
          </a:xfrm>
        </p:grpSpPr>
        <p:sp>
          <p:nvSpPr>
            <p:cNvPr id="6" name="直角三角形 5"/>
            <p:cNvSpPr/>
            <p:nvPr/>
          </p:nvSpPr>
          <p:spPr>
            <a:xfrm flipV="1">
              <a:off x="8163291" y="0"/>
              <a:ext cx="809625" cy="809625"/>
            </a:xfrm>
            <a:prstGeom prst="rtTriangle">
              <a:avLst/>
            </a:prstGeom>
            <a:solidFill>
              <a:srgbClr val="EA19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直角三角形 6"/>
            <p:cNvSpPr/>
            <p:nvPr/>
          </p:nvSpPr>
          <p:spPr>
            <a:xfrm flipH="1" flipV="1">
              <a:off x="7353666" y="0"/>
              <a:ext cx="809625" cy="809625"/>
            </a:xfrm>
            <a:prstGeom prst="rtTriangle">
              <a:avLst/>
            </a:prstGeom>
            <a:solidFill>
              <a:srgbClr val="B50F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rot="2700000">
              <a:off x="8590388" y="230842"/>
              <a:ext cx="1128987" cy="1128987"/>
            </a:xfrm>
            <a:prstGeom prst="rtTriangle">
              <a:avLst/>
            </a:prstGeom>
            <a:solidFill>
              <a:srgbClr val="A40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" name="组合 20"/>
          <p:cNvGrpSpPr/>
          <p:nvPr/>
        </p:nvGrpSpPr>
        <p:grpSpPr>
          <a:xfrm>
            <a:off x="428303" y="335478"/>
            <a:ext cx="609031" cy="609031"/>
            <a:chOff x="428303" y="335478"/>
            <a:chExt cx="609031" cy="609031"/>
          </a:xfrm>
        </p:grpSpPr>
        <p:sp>
          <p:nvSpPr>
            <p:cNvPr id="11" name="椭圆 10"/>
            <p:cNvSpPr/>
            <p:nvPr/>
          </p:nvSpPr>
          <p:spPr>
            <a:xfrm>
              <a:off x="428303" y="335478"/>
              <a:ext cx="609031" cy="60903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3E8C8E"/>
                </a:solidFill>
              </a:endParaRPr>
            </a:p>
          </p:txBody>
        </p:sp>
        <p:sp>
          <p:nvSpPr>
            <p:cNvPr id="12" name="Freeform 12"/>
            <p:cNvSpPr>
              <a:spLocks noEditPoints="1"/>
            </p:cNvSpPr>
            <p:nvPr/>
          </p:nvSpPr>
          <p:spPr bwMode="auto">
            <a:xfrm>
              <a:off x="567513" y="456366"/>
              <a:ext cx="330612" cy="367254"/>
            </a:xfrm>
            <a:custGeom>
              <a:avLst/>
              <a:gdLst>
                <a:gd name="T0" fmla="*/ 428 w 910"/>
                <a:gd name="T1" fmla="*/ 152 h 1011"/>
                <a:gd name="T2" fmla="*/ 910 w 910"/>
                <a:gd name="T3" fmla="*/ 485 h 1011"/>
                <a:gd name="T4" fmla="*/ 910 w 910"/>
                <a:gd name="T5" fmla="*/ 429 h 1011"/>
                <a:gd name="T6" fmla="*/ 705 w 910"/>
                <a:gd name="T7" fmla="*/ 280 h 1011"/>
                <a:gd name="T8" fmla="*/ 584 w 910"/>
                <a:gd name="T9" fmla="*/ 178 h 1011"/>
                <a:gd name="T10" fmla="*/ 659 w 910"/>
                <a:gd name="T11" fmla="*/ 48 h 1011"/>
                <a:gd name="T12" fmla="*/ 151 w 910"/>
                <a:gd name="T13" fmla="*/ 485 h 1011"/>
                <a:gd name="T14" fmla="*/ 75 w 910"/>
                <a:gd name="T15" fmla="*/ 204 h 1011"/>
                <a:gd name="T16" fmla="*/ 47 w 910"/>
                <a:gd name="T17" fmla="*/ 254 h 1011"/>
                <a:gd name="T18" fmla="*/ 253 w 910"/>
                <a:gd name="T19" fmla="*/ 48 h 1011"/>
                <a:gd name="T20" fmla="*/ 456 w 910"/>
                <a:gd name="T21" fmla="*/ 221 h 1011"/>
                <a:gd name="T22" fmla="*/ 549 w 910"/>
                <a:gd name="T23" fmla="*/ 243 h 1011"/>
                <a:gd name="T24" fmla="*/ 627 w 910"/>
                <a:gd name="T25" fmla="*/ 293 h 1011"/>
                <a:gd name="T26" fmla="*/ 670 w 910"/>
                <a:gd name="T27" fmla="*/ 349 h 1011"/>
                <a:gd name="T28" fmla="*/ 698 w 910"/>
                <a:gd name="T29" fmla="*/ 440 h 1011"/>
                <a:gd name="T30" fmla="*/ 690 w 910"/>
                <a:gd name="T31" fmla="*/ 531 h 1011"/>
                <a:gd name="T32" fmla="*/ 649 w 910"/>
                <a:gd name="T33" fmla="*/ 613 h 1011"/>
                <a:gd name="T34" fmla="*/ 586 w 910"/>
                <a:gd name="T35" fmla="*/ 695 h 1011"/>
                <a:gd name="T36" fmla="*/ 621 w 910"/>
                <a:gd name="T37" fmla="*/ 710 h 1011"/>
                <a:gd name="T38" fmla="*/ 627 w 910"/>
                <a:gd name="T39" fmla="*/ 771 h 1011"/>
                <a:gd name="T40" fmla="*/ 621 w 910"/>
                <a:gd name="T41" fmla="*/ 801 h 1011"/>
                <a:gd name="T42" fmla="*/ 627 w 910"/>
                <a:gd name="T43" fmla="*/ 861 h 1011"/>
                <a:gd name="T44" fmla="*/ 324 w 910"/>
                <a:gd name="T45" fmla="*/ 920 h 1011"/>
                <a:gd name="T46" fmla="*/ 294 w 910"/>
                <a:gd name="T47" fmla="*/ 885 h 1011"/>
                <a:gd name="T48" fmla="*/ 292 w 910"/>
                <a:gd name="T49" fmla="*/ 846 h 1011"/>
                <a:gd name="T50" fmla="*/ 298 w 910"/>
                <a:gd name="T51" fmla="*/ 814 h 1011"/>
                <a:gd name="T52" fmla="*/ 292 w 910"/>
                <a:gd name="T53" fmla="*/ 777 h 1011"/>
                <a:gd name="T54" fmla="*/ 300 w 910"/>
                <a:gd name="T55" fmla="*/ 732 h 1011"/>
                <a:gd name="T56" fmla="*/ 331 w 910"/>
                <a:gd name="T57" fmla="*/ 673 h 1011"/>
                <a:gd name="T58" fmla="*/ 266 w 910"/>
                <a:gd name="T59" fmla="*/ 615 h 1011"/>
                <a:gd name="T60" fmla="*/ 222 w 910"/>
                <a:gd name="T61" fmla="*/ 531 h 1011"/>
                <a:gd name="T62" fmla="*/ 214 w 910"/>
                <a:gd name="T63" fmla="*/ 440 h 1011"/>
                <a:gd name="T64" fmla="*/ 242 w 910"/>
                <a:gd name="T65" fmla="*/ 349 h 1011"/>
                <a:gd name="T66" fmla="*/ 285 w 910"/>
                <a:gd name="T67" fmla="*/ 293 h 1011"/>
                <a:gd name="T68" fmla="*/ 361 w 910"/>
                <a:gd name="T69" fmla="*/ 241 h 1011"/>
                <a:gd name="T70" fmla="*/ 456 w 910"/>
                <a:gd name="T71" fmla="*/ 221 h 1011"/>
                <a:gd name="T72" fmla="*/ 530 w 910"/>
                <a:gd name="T73" fmla="*/ 942 h 1011"/>
                <a:gd name="T74" fmla="*/ 517 w 910"/>
                <a:gd name="T75" fmla="*/ 980 h 1011"/>
                <a:gd name="T76" fmla="*/ 473 w 910"/>
                <a:gd name="T77" fmla="*/ 1011 h 1011"/>
                <a:gd name="T78" fmla="*/ 434 w 910"/>
                <a:gd name="T79" fmla="*/ 1006 h 1011"/>
                <a:gd name="T80" fmla="*/ 398 w 910"/>
                <a:gd name="T81" fmla="*/ 974 h 1011"/>
                <a:gd name="T82" fmla="*/ 527 w 910"/>
                <a:gd name="T83" fmla="*/ 939 h 1011"/>
                <a:gd name="T84" fmla="*/ 341 w 910"/>
                <a:gd name="T85" fmla="*/ 866 h 1011"/>
                <a:gd name="T86" fmla="*/ 579 w 910"/>
                <a:gd name="T87" fmla="*/ 849 h 1011"/>
                <a:gd name="T88" fmla="*/ 579 w 910"/>
                <a:gd name="T89" fmla="*/ 838 h 1011"/>
                <a:gd name="T90" fmla="*/ 341 w 910"/>
                <a:gd name="T91" fmla="*/ 775 h 1011"/>
                <a:gd name="T92" fmla="*/ 579 w 910"/>
                <a:gd name="T93" fmla="*/ 758 h 1011"/>
                <a:gd name="T94" fmla="*/ 579 w 910"/>
                <a:gd name="T95" fmla="*/ 747 h 1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10" h="1011">
                  <a:moveTo>
                    <a:pt x="428" y="0"/>
                  </a:moveTo>
                  <a:lnTo>
                    <a:pt x="484" y="0"/>
                  </a:lnTo>
                  <a:lnTo>
                    <a:pt x="484" y="152"/>
                  </a:lnTo>
                  <a:lnTo>
                    <a:pt x="428" y="152"/>
                  </a:lnTo>
                  <a:lnTo>
                    <a:pt x="428" y="0"/>
                  </a:lnTo>
                  <a:lnTo>
                    <a:pt x="428" y="0"/>
                  </a:lnTo>
                  <a:close/>
                  <a:moveTo>
                    <a:pt x="910" y="429"/>
                  </a:moveTo>
                  <a:lnTo>
                    <a:pt x="910" y="485"/>
                  </a:lnTo>
                  <a:lnTo>
                    <a:pt x="761" y="485"/>
                  </a:lnTo>
                  <a:lnTo>
                    <a:pt x="761" y="429"/>
                  </a:lnTo>
                  <a:lnTo>
                    <a:pt x="910" y="429"/>
                  </a:lnTo>
                  <a:lnTo>
                    <a:pt x="910" y="429"/>
                  </a:lnTo>
                  <a:close/>
                  <a:moveTo>
                    <a:pt x="837" y="206"/>
                  </a:moveTo>
                  <a:lnTo>
                    <a:pt x="865" y="254"/>
                  </a:lnTo>
                  <a:lnTo>
                    <a:pt x="733" y="329"/>
                  </a:lnTo>
                  <a:lnTo>
                    <a:pt x="705" y="280"/>
                  </a:lnTo>
                  <a:lnTo>
                    <a:pt x="837" y="206"/>
                  </a:lnTo>
                  <a:lnTo>
                    <a:pt x="837" y="206"/>
                  </a:lnTo>
                  <a:close/>
                  <a:moveTo>
                    <a:pt x="659" y="48"/>
                  </a:moveTo>
                  <a:lnTo>
                    <a:pt x="584" y="178"/>
                  </a:lnTo>
                  <a:lnTo>
                    <a:pt x="634" y="206"/>
                  </a:lnTo>
                  <a:lnTo>
                    <a:pt x="707" y="76"/>
                  </a:lnTo>
                  <a:lnTo>
                    <a:pt x="659" y="48"/>
                  </a:lnTo>
                  <a:lnTo>
                    <a:pt x="659" y="48"/>
                  </a:lnTo>
                  <a:close/>
                  <a:moveTo>
                    <a:pt x="0" y="485"/>
                  </a:moveTo>
                  <a:lnTo>
                    <a:pt x="0" y="429"/>
                  </a:lnTo>
                  <a:lnTo>
                    <a:pt x="151" y="429"/>
                  </a:lnTo>
                  <a:lnTo>
                    <a:pt x="151" y="485"/>
                  </a:lnTo>
                  <a:lnTo>
                    <a:pt x="0" y="485"/>
                  </a:lnTo>
                  <a:lnTo>
                    <a:pt x="0" y="485"/>
                  </a:lnTo>
                  <a:close/>
                  <a:moveTo>
                    <a:pt x="47" y="254"/>
                  </a:moveTo>
                  <a:lnTo>
                    <a:pt x="75" y="204"/>
                  </a:lnTo>
                  <a:lnTo>
                    <a:pt x="205" y="280"/>
                  </a:lnTo>
                  <a:lnTo>
                    <a:pt x="177" y="327"/>
                  </a:lnTo>
                  <a:lnTo>
                    <a:pt x="47" y="254"/>
                  </a:lnTo>
                  <a:lnTo>
                    <a:pt x="47" y="254"/>
                  </a:lnTo>
                  <a:close/>
                  <a:moveTo>
                    <a:pt x="203" y="76"/>
                  </a:moveTo>
                  <a:lnTo>
                    <a:pt x="279" y="206"/>
                  </a:lnTo>
                  <a:lnTo>
                    <a:pt x="328" y="178"/>
                  </a:lnTo>
                  <a:lnTo>
                    <a:pt x="253" y="48"/>
                  </a:lnTo>
                  <a:lnTo>
                    <a:pt x="203" y="76"/>
                  </a:lnTo>
                  <a:lnTo>
                    <a:pt x="203" y="76"/>
                  </a:lnTo>
                  <a:close/>
                  <a:moveTo>
                    <a:pt x="456" y="221"/>
                  </a:moveTo>
                  <a:lnTo>
                    <a:pt x="456" y="221"/>
                  </a:lnTo>
                  <a:lnTo>
                    <a:pt x="478" y="223"/>
                  </a:lnTo>
                  <a:lnTo>
                    <a:pt x="502" y="228"/>
                  </a:lnTo>
                  <a:lnTo>
                    <a:pt x="525" y="234"/>
                  </a:lnTo>
                  <a:lnTo>
                    <a:pt x="549" y="243"/>
                  </a:lnTo>
                  <a:lnTo>
                    <a:pt x="571" y="254"/>
                  </a:lnTo>
                  <a:lnTo>
                    <a:pt x="592" y="264"/>
                  </a:lnTo>
                  <a:lnTo>
                    <a:pt x="612" y="277"/>
                  </a:lnTo>
                  <a:lnTo>
                    <a:pt x="627" y="293"/>
                  </a:lnTo>
                  <a:lnTo>
                    <a:pt x="627" y="293"/>
                  </a:lnTo>
                  <a:lnTo>
                    <a:pt x="644" y="310"/>
                  </a:lnTo>
                  <a:lnTo>
                    <a:pt x="657" y="329"/>
                  </a:lnTo>
                  <a:lnTo>
                    <a:pt x="670" y="349"/>
                  </a:lnTo>
                  <a:lnTo>
                    <a:pt x="681" y="370"/>
                  </a:lnTo>
                  <a:lnTo>
                    <a:pt x="688" y="392"/>
                  </a:lnTo>
                  <a:lnTo>
                    <a:pt x="694" y="416"/>
                  </a:lnTo>
                  <a:lnTo>
                    <a:pt x="698" y="440"/>
                  </a:lnTo>
                  <a:lnTo>
                    <a:pt x="698" y="466"/>
                  </a:lnTo>
                  <a:lnTo>
                    <a:pt x="698" y="466"/>
                  </a:lnTo>
                  <a:lnTo>
                    <a:pt x="696" y="498"/>
                  </a:lnTo>
                  <a:lnTo>
                    <a:pt x="690" y="531"/>
                  </a:lnTo>
                  <a:lnTo>
                    <a:pt x="679" y="561"/>
                  </a:lnTo>
                  <a:lnTo>
                    <a:pt x="666" y="589"/>
                  </a:lnTo>
                  <a:lnTo>
                    <a:pt x="666" y="589"/>
                  </a:lnTo>
                  <a:lnTo>
                    <a:pt x="649" y="613"/>
                  </a:lnTo>
                  <a:lnTo>
                    <a:pt x="631" y="634"/>
                  </a:lnTo>
                  <a:lnTo>
                    <a:pt x="610" y="654"/>
                  </a:lnTo>
                  <a:lnTo>
                    <a:pt x="586" y="669"/>
                  </a:lnTo>
                  <a:lnTo>
                    <a:pt x="586" y="695"/>
                  </a:lnTo>
                  <a:lnTo>
                    <a:pt x="595" y="695"/>
                  </a:lnTo>
                  <a:lnTo>
                    <a:pt x="614" y="693"/>
                  </a:lnTo>
                  <a:lnTo>
                    <a:pt x="621" y="710"/>
                  </a:lnTo>
                  <a:lnTo>
                    <a:pt x="621" y="710"/>
                  </a:lnTo>
                  <a:lnTo>
                    <a:pt x="627" y="730"/>
                  </a:lnTo>
                  <a:lnTo>
                    <a:pt x="629" y="751"/>
                  </a:lnTo>
                  <a:lnTo>
                    <a:pt x="629" y="751"/>
                  </a:lnTo>
                  <a:lnTo>
                    <a:pt x="627" y="771"/>
                  </a:lnTo>
                  <a:lnTo>
                    <a:pt x="621" y="790"/>
                  </a:lnTo>
                  <a:lnTo>
                    <a:pt x="618" y="794"/>
                  </a:lnTo>
                  <a:lnTo>
                    <a:pt x="621" y="801"/>
                  </a:lnTo>
                  <a:lnTo>
                    <a:pt x="621" y="801"/>
                  </a:lnTo>
                  <a:lnTo>
                    <a:pt x="627" y="820"/>
                  </a:lnTo>
                  <a:lnTo>
                    <a:pt x="629" y="842"/>
                  </a:lnTo>
                  <a:lnTo>
                    <a:pt x="629" y="842"/>
                  </a:lnTo>
                  <a:lnTo>
                    <a:pt x="627" y="861"/>
                  </a:lnTo>
                  <a:lnTo>
                    <a:pt x="621" y="881"/>
                  </a:lnTo>
                  <a:lnTo>
                    <a:pt x="614" y="894"/>
                  </a:lnTo>
                  <a:lnTo>
                    <a:pt x="599" y="896"/>
                  </a:lnTo>
                  <a:lnTo>
                    <a:pt x="324" y="920"/>
                  </a:lnTo>
                  <a:lnTo>
                    <a:pt x="307" y="922"/>
                  </a:lnTo>
                  <a:lnTo>
                    <a:pt x="298" y="905"/>
                  </a:lnTo>
                  <a:lnTo>
                    <a:pt x="298" y="905"/>
                  </a:lnTo>
                  <a:lnTo>
                    <a:pt x="294" y="885"/>
                  </a:lnTo>
                  <a:lnTo>
                    <a:pt x="292" y="868"/>
                  </a:lnTo>
                  <a:lnTo>
                    <a:pt x="292" y="868"/>
                  </a:lnTo>
                  <a:lnTo>
                    <a:pt x="292" y="857"/>
                  </a:lnTo>
                  <a:lnTo>
                    <a:pt x="292" y="846"/>
                  </a:lnTo>
                  <a:lnTo>
                    <a:pt x="296" y="836"/>
                  </a:lnTo>
                  <a:lnTo>
                    <a:pt x="300" y="823"/>
                  </a:lnTo>
                  <a:lnTo>
                    <a:pt x="303" y="820"/>
                  </a:lnTo>
                  <a:lnTo>
                    <a:pt x="298" y="814"/>
                  </a:lnTo>
                  <a:lnTo>
                    <a:pt x="298" y="814"/>
                  </a:lnTo>
                  <a:lnTo>
                    <a:pt x="294" y="797"/>
                  </a:lnTo>
                  <a:lnTo>
                    <a:pt x="292" y="777"/>
                  </a:lnTo>
                  <a:lnTo>
                    <a:pt x="292" y="777"/>
                  </a:lnTo>
                  <a:lnTo>
                    <a:pt x="292" y="766"/>
                  </a:lnTo>
                  <a:lnTo>
                    <a:pt x="292" y="755"/>
                  </a:lnTo>
                  <a:lnTo>
                    <a:pt x="296" y="745"/>
                  </a:lnTo>
                  <a:lnTo>
                    <a:pt x="300" y="732"/>
                  </a:lnTo>
                  <a:lnTo>
                    <a:pt x="307" y="719"/>
                  </a:lnTo>
                  <a:lnTo>
                    <a:pt x="320" y="719"/>
                  </a:lnTo>
                  <a:lnTo>
                    <a:pt x="331" y="717"/>
                  </a:lnTo>
                  <a:lnTo>
                    <a:pt x="331" y="673"/>
                  </a:lnTo>
                  <a:lnTo>
                    <a:pt x="331" y="673"/>
                  </a:lnTo>
                  <a:lnTo>
                    <a:pt x="307" y="656"/>
                  </a:lnTo>
                  <a:lnTo>
                    <a:pt x="285" y="637"/>
                  </a:lnTo>
                  <a:lnTo>
                    <a:pt x="266" y="615"/>
                  </a:lnTo>
                  <a:lnTo>
                    <a:pt x="248" y="591"/>
                  </a:lnTo>
                  <a:lnTo>
                    <a:pt x="248" y="591"/>
                  </a:lnTo>
                  <a:lnTo>
                    <a:pt x="233" y="563"/>
                  </a:lnTo>
                  <a:lnTo>
                    <a:pt x="222" y="531"/>
                  </a:lnTo>
                  <a:lnTo>
                    <a:pt x="216" y="498"/>
                  </a:lnTo>
                  <a:lnTo>
                    <a:pt x="214" y="466"/>
                  </a:lnTo>
                  <a:lnTo>
                    <a:pt x="214" y="466"/>
                  </a:lnTo>
                  <a:lnTo>
                    <a:pt x="214" y="440"/>
                  </a:lnTo>
                  <a:lnTo>
                    <a:pt x="218" y="416"/>
                  </a:lnTo>
                  <a:lnTo>
                    <a:pt x="225" y="392"/>
                  </a:lnTo>
                  <a:lnTo>
                    <a:pt x="233" y="370"/>
                  </a:lnTo>
                  <a:lnTo>
                    <a:pt x="242" y="349"/>
                  </a:lnTo>
                  <a:lnTo>
                    <a:pt x="255" y="329"/>
                  </a:lnTo>
                  <a:lnTo>
                    <a:pt x="270" y="310"/>
                  </a:lnTo>
                  <a:lnTo>
                    <a:pt x="285" y="293"/>
                  </a:lnTo>
                  <a:lnTo>
                    <a:pt x="285" y="293"/>
                  </a:lnTo>
                  <a:lnTo>
                    <a:pt x="303" y="277"/>
                  </a:lnTo>
                  <a:lnTo>
                    <a:pt x="320" y="264"/>
                  </a:lnTo>
                  <a:lnTo>
                    <a:pt x="341" y="251"/>
                  </a:lnTo>
                  <a:lnTo>
                    <a:pt x="361" y="241"/>
                  </a:lnTo>
                  <a:lnTo>
                    <a:pt x="385" y="232"/>
                  </a:lnTo>
                  <a:lnTo>
                    <a:pt x="409" y="228"/>
                  </a:lnTo>
                  <a:lnTo>
                    <a:pt x="432" y="223"/>
                  </a:lnTo>
                  <a:lnTo>
                    <a:pt x="456" y="221"/>
                  </a:lnTo>
                  <a:lnTo>
                    <a:pt x="456" y="221"/>
                  </a:lnTo>
                  <a:close/>
                  <a:moveTo>
                    <a:pt x="527" y="939"/>
                  </a:moveTo>
                  <a:lnTo>
                    <a:pt x="527" y="939"/>
                  </a:lnTo>
                  <a:lnTo>
                    <a:pt x="530" y="942"/>
                  </a:lnTo>
                  <a:lnTo>
                    <a:pt x="530" y="942"/>
                  </a:lnTo>
                  <a:lnTo>
                    <a:pt x="527" y="957"/>
                  </a:lnTo>
                  <a:lnTo>
                    <a:pt x="523" y="970"/>
                  </a:lnTo>
                  <a:lnTo>
                    <a:pt x="517" y="980"/>
                  </a:lnTo>
                  <a:lnTo>
                    <a:pt x="508" y="991"/>
                  </a:lnTo>
                  <a:lnTo>
                    <a:pt x="497" y="1000"/>
                  </a:lnTo>
                  <a:lnTo>
                    <a:pt x="486" y="1006"/>
                  </a:lnTo>
                  <a:lnTo>
                    <a:pt x="473" y="1011"/>
                  </a:lnTo>
                  <a:lnTo>
                    <a:pt x="458" y="1011"/>
                  </a:lnTo>
                  <a:lnTo>
                    <a:pt x="458" y="1011"/>
                  </a:lnTo>
                  <a:lnTo>
                    <a:pt x="445" y="1011"/>
                  </a:lnTo>
                  <a:lnTo>
                    <a:pt x="434" y="1006"/>
                  </a:lnTo>
                  <a:lnTo>
                    <a:pt x="424" y="1002"/>
                  </a:lnTo>
                  <a:lnTo>
                    <a:pt x="413" y="993"/>
                  </a:lnTo>
                  <a:lnTo>
                    <a:pt x="404" y="985"/>
                  </a:lnTo>
                  <a:lnTo>
                    <a:pt x="398" y="974"/>
                  </a:lnTo>
                  <a:lnTo>
                    <a:pt x="393" y="963"/>
                  </a:lnTo>
                  <a:lnTo>
                    <a:pt x="389" y="950"/>
                  </a:lnTo>
                  <a:lnTo>
                    <a:pt x="527" y="939"/>
                  </a:lnTo>
                  <a:lnTo>
                    <a:pt x="527" y="939"/>
                  </a:lnTo>
                  <a:close/>
                  <a:moveTo>
                    <a:pt x="579" y="838"/>
                  </a:moveTo>
                  <a:lnTo>
                    <a:pt x="341" y="857"/>
                  </a:lnTo>
                  <a:lnTo>
                    <a:pt x="341" y="857"/>
                  </a:lnTo>
                  <a:lnTo>
                    <a:pt x="341" y="866"/>
                  </a:lnTo>
                  <a:lnTo>
                    <a:pt x="341" y="866"/>
                  </a:lnTo>
                  <a:lnTo>
                    <a:pt x="341" y="868"/>
                  </a:lnTo>
                  <a:lnTo>
                    <a:pt x="579" y="849"/>
                  </a:lnTo>
                  <a:lnTo>
                    <a:pt x="579" y="849"/>
                  </a:lnTo>
                  <a:lnTo>
                    <a:pt x="579" y="842"/>
                  </a:lnTo>
                  <a:lnTo>
                    <a:pt x="579" y="842"/>
                  </a:lnTo>
                  <a:lnTo>
                    <a:pt x="579" y="838"/>
                  </a:lnTo>
                  <a:lnTo>
                    <a:pt x="579" y="838"/>
                  </a:lnTo>
                  <a:close/>
                  <a:moveTo>
                    <a:pt x="579" y="747"/>
                  </a:moveTo>
                  <a:lnTo>
                    <a:pt x="341" y="766"/>
                  </a:lnTo>
                  <a:lnTo>
                    <a:pt x="341" y="766"/>
                  </a:lnTo>
                  <a:lnTo>
                    <a:pt x="341" y="775"/>
                  </a:lnTo>
                  <a:lnTo>
                    <a:pt x="341" y="775"/>
                  </a:lnTo>
                  <a:lnTo>
                    <a:pt x="341" y="777"/>
                  </a:lnTo>
                  <a:lnTo>
                    <a:pt x="579" y="758"/>
                  </a:lnTo>
                  <a:lnTo>
                    <a:pt x="579" y="758"/>
                  </a:lnTo>
                  <a:lnTo>
                    <a:pt x="579" y="751"/>
                  </a:lnTo>
                  <a:lnTo>
                    <a:pt x="579" y="751"/>
                  </a:lnTo>
                  <a:lnTo>
                    <a:pt x="579" y="747"/>
                  </a:lnTo>
                  <a:lnTo>
                    <a:pt x="579" y="74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8B0415"/>
                </a:gs>
                <a:gs pos="50000">
                  <a:srgbClr val="B50F23"/>
                </a:gs>
                <a:gs pos="100000">
                  <a:srgbClr val="EA1931"/>
                </a:gs>
              </a:gsLst>
              <a:lin ang="16200000" scaled="1"/>
              <a:tileRect/>
            </a:gra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965094" y="430679"/>
            <a:ext cx="5153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&lt;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외국인취업허가통보서</a:t>
            </a:r>
            <a:r>
              <a:rPr lang="en-US" altLang="zh-CN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&gt; 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처리 절차</a:t>
            </a:r>
            <a:endParaRPr lang="en-US" altLang="zh-CN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-15653" y="5104976"/>
            <a:ext cx="9159653" cy="36000"/>
          </a:xfrm>
          <a:prstGeom prst="rect">
            <a:avLst/>
          </a:prstGeom>
          <a:solidFill>
            <a:srgbClr val="EA19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15654" y="4530702"/>
            <a:ext cx="9159653" cy="572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21772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4875" algn="l"/>
              </a:tabLst>
            </a:pPr>
            <a:r>
              <a:rPr kumimoji="0" lang="zh-CN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/>
            </a:r>
            <a:br>
              <a:rPr kumimoji="0" lang="zh-CN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</a:b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133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4875" algn="l"/>
              </a:tabLst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0" y="149424"/>
            <a:ext cx="145745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800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54225" algn="l"/>
              </a:tabLst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/>
                <a:cs typeface="Times New Roman" pitchFamily="18" charset="0"/>
              </a:rPr>
              <a:t>          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54225" algn="l"/>
              </a:tabLst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2845671" y="1458694"/>
            <a:ext cx="2628862" cy="619488"/>
          </a:xfrm>
          <a:prstGeom prst="rect">
            <a:avLst/>
          </a:prstGeom>
          <a:solidFill>
            <a:srgbClr val="D9112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algn="just" defTabSz="914400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현장에서 종이서류 형식의 신청서류 접수 및 심사</a:t>
            </a:r>
            <a:endParaRPr lang="zh-CN" altLang="en-US" sz="1500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50180" name="AutoShape 4"/>
          <p:cNvSpPr>
            <a:spLocks noChangeShapeType="1"/>
          </p:cNvSpPr>
          <p:nvPr/>
        </p:nvSpPr>
        <p:spPr bwMode="auto">
          <a:xfrm rot="5400000">
            <a:off x="3898536" y="2289130"/>
            <a:ext cx="412750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2890202" y="2497589"/>
            <a:ext cx="2683284" cy="732506"/>
          </a:xfrm>
          <a:prstGeom prst="rect">
            <a:avLst/>
          </a:prstGeom>
          <a:solidFill>
            <a:srgbClr val="D9112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algn="just" defTabSz="914400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서류 심사를 통과한 경우 즉석에서 접수증 발행</a:t>
            </a:r>
            <a:endParaRPr lang="zh-CN" altLang="en-US" sz="1500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6006199" y="1310255"/>
            <a:ext cx="1427754" cy="957932"/>
          </a:xfrm>
          <a:prstGeom prst="rect">
            <a:avLst/>
          </a:prstGeom>
          <a:solidFill>
            <a:srgbClr val="D9112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algn="just" defTabSz="914400" rtl="0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서류에 하자가 있을 경우 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보정 요구 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고지</a:t>
            </a:r>
            <a:endParaRPr lang="zh-CN" altLang="en-US" sz="1500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50182" name="AutoShape 6"/>
          <p:cNvSpPr>
            <a:spLocks noChangeShapeType="1"/>
          </p:cNvSpPr>
          <p:nvPr/>
        </p:nvSpPr>
        <p:spPr bwMode="auto">
          <a:xfrm>
            <a:off x="5509542" y="1788778"/>
            <a:ext cx="485775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43150" algn="l"/>
              </a:tabLst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0189" name="Rectangle 1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4875" algn="l"/>
              </a:tabLst>
            </a:pPr>
            <a:r>
              <a:rPr kumimoji="0" lang="zh-CN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/>
            </a:r>
            <a:br>
              <a:rPr kumimoji="0" lang="zh-CN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</a:b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4875" algn="l"/>
              </a:tabLst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0" y="149424"/>
            <a:ext cx="145745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800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54225" algn="l"/>
              </a:tabLst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/>
                <a:cs typeface="Times New Roman" pitchFamily="18" charset="0"/>
              </a:rPr>
              <a:t>          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54225" algn="l"/>
              </a:tabLst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42" name="AutoShape 4"/>
          <p:cNvSpPr>
            <a:spLocks noChangeShapeType="1"/>
          </p:cNvSpPr>
          <p:nvPr/>
        </p:nvSpPr>
        <p:spPr bwMode="auto">
          <a:xfrm rot="5400000">
            <a:off x="3888637" y="1229246"/>
            <a:ext cx="412750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4" name="流程图: 决策 33"/>
          <p:cNvSpPr/>
          <p:nvPr/>
        </p:nvSpPr>
        <p:spPr>
          <a:xfrm>
            <a:off x="3101810" y="3610101"/>
            <a:ext cx="2030680" cy="724395"/>
          </a:xfrm>
          <a:prstGeom prst="flowChartDecision">
            <a:avLst/>
          </a:prstGeom>
          <a:solidFill>
            <a:srgbClr val="D91129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서류 심사</a:t>
            </a:r>
            <a:endParaRPr lang="zh-CN" altLang="en-US" sz="1600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35" name="AutoShape 4"/>
          <p:cNvSpPr>
            <a:spLocks noChangeShapeType="1"/>
          </p:cNvSpPr>
          <p:nvPr/>
        </p:nvSpPr>
        <p:spPr bwMode="auto">
          <a:xfrm rot="5400000">
            <a:off x="3920308" y="3391558"/>
            <a:ext cx="412750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6" name="AutoShape 9"/>
          <p:cNvSpPr>
            <a:spLocks noChangeShapeType="1"/>
          </p:cNvSpPr>
          <p:nvPr/>
        </p:nvSpPr>
        <p:spPr bwMode="auto">
          <a:xfrm rot="5400000">
            <a:off x="923555" y="1661101"/>
            <a:ext cx="856308" cy="202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7" name="AutoShape 11"/>
          <p:cNvSpPr>
            <a:spLocks noChangeShapeType="1"/>
          </p:cNvSpPr>
          <p:nvPr/>
        </p:nvSpPr>
        <p:spPr bwMode="auto">
          <a:xfrm>
            <a:off x="1378450" y="3144131"/>
            <a:ext cx="0" cy="828675"/>
          </a:xfrm>
          <a:prstGeom prst="straightConnector1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8" name="AutoShape 6"/>
          <p:cNvSpPr>
            <a:spLocks noChangeShapeType="1"/>
          </p:cNvSpPr>
          <p:nvPr/>
        </p:nvSpPr>
        <p:spPr bwMode="auto">
          <a:xfrm>
            <a:off x="1363075" y="3971860"/>
            <a:ext cx="1700759" cy="6375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542321" y="2104899"/>
            <a:ext cx="1749617" cy="1137064"/>
          </a:xfrm>
          <a:prstGeom prst="rect">
            <a:avLst/>
          </a:prstGeom>
          <a:solidFill>
            <a:srgbClr val="D9112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algn="just" defTabSz="914400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외국인 고급인재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(A 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유형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)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의 경우 온라인으로 바로 접수증 발행</a:t>
            </a:r>
            <a:endParaRPr lang="zh-CN" altLang="en-US" sz="1500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39" name="AutoShape 4"/>
          <p:cNvSpPr>
            <a:spLocks noChangeShapeType="1"/>
          </p:cNvSpPr>
          <p:nvPr/>
        </p:nvSpPr>
        <p:spPr bwMode="auto">
          <a:xfrm rot="5400000">
            <a:off x="3930204" y="4553361"/>
            <a:ext cx="412750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1408733" y="4222915"/>
            <a:ext cx="22669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외국인 고급인재 </a:t>
            </a:r>
            <a:r>
              <a:rPr lang="en-US" altLang="ko-KR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5 </a:t>
            </a:r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근무일</a:t>
            </a:r>
            <a:endParaRPr lang="zh-CN" altLang="en-US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4491984" y="4268437"/>
            <a:ext cx="9877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10 </a:t>
            </a:r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근무일</a:t>
            </a:r>
            <a:endParaRPr lang="zh-CN" altLang="en-US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165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4"/>
          <p:cNvGrpSpPr/>
          <p:nvPr/>
        </p:nvGrpSpPr>
        <p:grpSpPr>
          <a:xfrm rot="10800000" flipV="1">
            <a:off x="-486930" y="-2487"/>
            <a:ext cx="1975052" cy="1135276"/>
            <a:chOff x="7353666" y="0"/>
            <a:chExt cx="2365709" cy="1359829"/>
          </a:xfrm>
        </p:grpSpPr>
        <p:sp>
          <p:nvSpPr>
            <p:cNvPr id="6" name="直角三角形 5"/>
            <p:cNvSpPr/>
            <p:nvPr/>
          </p:nvSpPr>
          <p:spPr>
            <a:xfrm flipV="1">
              <a:off x="8163291" y="0"/>
              <a:ext cx="809625" cy="809625"/>
            </a:xfrm>
            <a:prstGeom prst="rtTriangle">
              <a:avLst/>
            </a:prstGeom>
            <a:solidFill>
              <a:srgbClr val="EA19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直角三角形 6"/>
            <p:cNvSpPr/>
            <p:nvPr/>
          </p:nvSpPr>
          <p:spPr>
            <a:xfrm flipH="1" flipV="1">
              <a:off x="7353666" y="0"/>
              <a:ext cx="809625" cy="809625"/>
            </a:xfrm>
            <a:prstGeom prst="rtTriangle">
              <a:avLst/>
            </a:prstGeom>
            <a:solidFill>
              <a:srgbClr val="B50F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rot="2700000">
              <a:off x="8590388" y="230842"/>
              <a:ext cx="1128987" cy="1128987"/>
            </a:xfrm>
            <a:prstGeom prst="rtTriangle">
              <a:avLst/>
            </a:prstGeom>
            <a:solidFill>
              <a:srgbClr val="A40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" name="组合 20"/>
          <p:cNvGrpSpPr/>
          <p:nvPr/>
        </p:nvGrpSpPr>
        <p:grpSpPr>
          <a:xfrm>
            <a:off x="428303" y="335478"/>
            <a:ext cx="609031" cy="609031"/>
            <a:chOff x="428303" y="335478"/>
            <a:chExt cx="609031" cy="609031"/>
          </a:xfrm>
        </p:grpSpPr>
        <p:sp>
          <p:nvSpPr>
            <p:cNvPr id="11" name="椭圆 10"/>
            <p:cNvSpPr/>
            <p:nvPr/>
          </p:nvSpPr>
          <p:spPr>
            <a:xfrm>
              <a:off x="428303" y="335478"/>
              <a:ext cx="609031" cy="60903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3E8C8E"/>
                </a:solidFill>
              </a:endParaRPr>
            </a:p>
          </p:txBody>
        </p:sp>
        <p:sp>
          <p:nvSpPr>
            <p:cNvPr id="12" name="Freeform 12"/>
            <p:cNvSpPr>
              <a:spLocks noEditPoints="1"/>
            </p:cNvSpPr>
            <p:nvPr/>
          </p:nvSpPr>
          <p:spPr bwMode="auto">
            <a:xfrm>
              <a:off x="567513" y="456366"/>
              <a:ext cx="330612" cy="367254"/>
            </a:xfrm>
            <a:custGeom>
              <a:avLst/>
              <a:gdLst>
                <a:gd name="T0" fmla="*/ 428 w 910"/>
                <a:gd name="T1" fmla="*/ 152 h 1011"/>
                <a:gd name="T2" fmla="*/ 910 w 910"/>
                <a:gd name="T3" fmla="*/ 485 h 1011"/>
                <a:gd name="T4" fmla="*/ 910 w 910"/>
                <a:gd name="T5" fmla="*/ 429 h 1011"/>
                <a:gd name="T6" fmla="*/ 705 w 910"/>
                <a:gd name="T7" fmla="*/ 280 h 1011"/>
                <a:gd name="T8" fmla="*/ 584 w 910"/>
                <a:gd name="T9" fmla="*/ 178 h 1011"/>
                <a:gd name="T10" fmla="*/ 659 w 910"/>
                <a:gd name="T11" fmla="*/ 48 h 1011"/>
                <a:gd name="T12" fmla="*/ 151 w 910"/>
                <a:gd name="T13" fmla="*/ 485 h 1011"/>
                <a:gd name="T14" fmla="*/ 75 w 910"/>
                <a:gd name="T15" fmla="*/ 204 h 1011"/>
                <a:gd name="T16" fmla="*/ 47 w 910"/>
                <a:gd name="T17" fmla="*/ 254 h 1011"/>
                <a:gd name="T18" fmla="*/ 253 w 910"/>
                <a:gd name="T19" fmla="*/ 48 h 1011"/>
                <a:gd name="T20" fmla="*/ 456 w 910"/>
                <a:gd name="T21" fmla="*/ 221 h 1011"/>
                <a:gd name="T22" fmla="*/ 549 w 910"/>
                <a:gd name="T23" fmla="*/ 243 h 1011"/>
                <a:gd name="T24" fmla="*/ 627 w 910"/>
                <a:gd name="T25" fmla="*/ 293 h 1011"/>
                <a:gd name="T26" fmla="*/ 670 w 910"/>
                <a:gd name="T27" fmla="*/ 349 h 1011"/>
                <a:gd name="T28" fmla="*/ 698 w 910"/>
                <a:gd name="T29" fmla="*/ 440 h 1011"/>
                <a:gd name="T30" fmla="*/ 690 w 910"/>
                <a:gd name="T31" fmla="*/ 531 h 1011"/>
                <a:gd name="T32" fmla="*/ 649 w 910"/>
                <a:gd name="T33" fmla="*/ 613 h 1011"/>
                <a:gd name="T34" fmla="*/ 586 w 910"/>
                <a:gd name="T35" fmla="*/ 695 h 1011"/>
                <a:gd name="T36" fmla="*/ 621 w 910"/>
                <a:gd name="T37" fmla="*/ 710 h 1011"/>
                <a:gd name="T38" fmla="*/ 627 w 910"/>
                <a:gd name="T39" fmla="*/ 771 h 1011"/>
                <a:gd name="T40" fmla="*/ 621 w 910"/>
                <a:gd name="T41" fmla="*/ 801 h 1011"/>
                <a:gd name="T42" fmla="*/ 627 w 910"/>
                <a:gd name="T43" fmla="*/ 861 h 1011"/>
                <a:gd name="T44" fmla="*/ 324 w 910"/>
                <a:gd name="T45" fmla="*/ 920 h 1011"/>
                <a:gd name="T46" fmla="*/ 294 w 910"/>
                <a:gd name="T47" fmla="*/ 885 h 1011"/>
                <a:gd name="T48" fmla="*/ 292 w 910"/>
                <a:gd name="T49" fmla="*/ 846 h 1011"/>
                <a:gd name="T50" fmla="*/ 298 w 910"/>
                <a:gd name="T51" fmla="*/ 814 h 1011"/>
                <a:gd name="T52" fmla="*/ 292 w 910"/>
                <a:gd name="T53" fmla="*/ 777 h 1011"/>
                <a:gd name="T54" fmla="*/ 300 w 910"/>
                <a:gd name="T55" fmla="*/ 732 h 1011"/>
                <a:gd name="T56" fmla="*/ 331 w 910"/>
                <a:gd name="T57" fmla="*/ 673 h 1011"/>
                <a:gd name="T58" fmla="*/ 266 w 910"/>
                <a:gd name="T59" fmla="*/ 615 h 1011"/>
                <a:gd name="T60" fmla="*/ 222 w 910"/>
                <a:gd name="T61" fmla="*/ 531 h 1011"/>
                <a:gd name="T62" fmla="*/ 214 w 910"/>
                <a:gd name="T63" fmla="*/ 440 h 1011"/>
                <a:gd name="T64" fmla="*/ 242 w 910"/>
                <a:gd name="T65" fmla="*/ 349 h 1011"/>
                <a:gd name="T66" fmla="*/ 285 w 910"/>
                <a:gd name="T67" fmla="*/ 293 h 1011"/>
                <a:gd name="T68" fmla="*/ 361 w 910"/>
                <a:gd name="T69" fmla="*/ 241 h 1011"/>
                <a:gd name="T70" fmla="*/ 456 w 910"/>
                <a:gd name="T71" fmla="*/ 221 h 1011"/>
                <a:gd name="T72" fmla="*/ 530 w 910"/>
                <a:gd name="T73" fmla="*/ 942 h 1011"/>
                <a:gd name="T74" fmla="*/ 517 w 910"/>
                <a:gd name="T75" fmla="*/ 980 h 1011"/>
                <a:gd name="T76" fmla="*/ 473 w 910"/>
                <a:gd name="T77" fmla="*/ 1011 h 1011"/>
                <a:gd name="T78" fmla="*/ 434 w 910"/>
                <a:gd name="T79" fmla="*/ 1006 h 1011"/>
                <a:gd name="T80" fmla="*/ 398 w 910"/>
                <a:gd name="T81" fmla="*/ 974 h 1011"/>
                <a:gd name="T82" fmla="*/ 527 w 910"/>
                <a:gd name="T83" fmla="*/ 939 h 1011"/>
                <a:gd name="T84" fmla="*/ 341 w 910"/>
                <a:gd name="T85" fmla="*/ 866 h 1011"/>
                <a:gd name="T86" fmla="*/ 579 w 910"/>
                <a:gd name="T87" fmla="*/ 849 h 1011"/>
                <a:gd name="T88" fmla="*/ 579 w 910"/>
                <a:gd name="T89" fmla="*/ 838 h 1011"/>
                <a:gd name="T90" fmla="*/ 341 w 910"/>
                <a:gd name="T91" fmla="*/ 775 h 1011"/>
                <a:gd name="T92" fmla="*/ 579 w 910"/>
                <a:gd name="T93" fmla="*/ 758 h 1011"/>
                <a:gd name="T94" fmla="*/ 579 w 910"/>
                <a:gd name="T95" fmla="*/ 747 h 1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10" h="1011">
                  <a:moveTo>
                    <a:pt x="428" y="0"/>
                  </a:moveTo>
                  <a:lnTo>
                    <a:pt x="484" y="0"/>
                  </a:lnTo>
                  <a:lnTo>
                    <a:pt x="484" y="152"/>
                  </a:lnTo>
                  <a:lnTo>
                    <a:pt x="428" y="152"/>
                  </a:lnTo>
                  <a:lnTo>
                    <a:pt x="428" y="0"/>
                  </a:lnTo>
                  <a:lnTo>
                    <a:pt x="428" y="0"/>
                  </a:lnTo>
                  <a:close/>
                  <a:moveTo>
                    <a:pt x="910" y="429"/>
                  </a:moveTo>
                  <a:lnTo>
                    <a:pt x="910" y="485"/>
                  </a:lnTo>
                  <a:lnTo>
                    <a:pt x="761" y="485"/>
                  </a:lnTo>
                  <a:lnTo>
                    <a:pt x="761" y="429"/>
                  </a:lnTo>
                  <a:lnTo>
                    <a:pt x="910" y="429"/>
                  </a:lnTo>
                  <a:lnTo>
                    <a:pt x="910" y="429"/>
                  </a:lnTo>
                  <a:close/>
                  <a:moveTo>
                    <a:pt x="837" y="206"/>
                  </a:moveTo>
                  <a:lnTo>
                    <a:pt x="865" y="254"/>
                  </a:lnTo>
                  <a:lnTo>
                    <a:pt x="733" y="329"/>
                  </a:lnTo>
                  <a:lnTo>
                    <a:pt x="705" y="280"/>
                  </a:lnTo>
                  <a:lnTo>
                    <a:pt x="837" y="206"/>
                  </a:lnTo>
                  <a:lnTo>
                    <a:pt x="837" y="206"/>
                  </a:lnTo>
                  <a:close/>
                  <a:moveTo>
                    <a:pt x="659" y="48"/>
                  </a:moveTo>
                  <a:lnTo>
                    <a:pt x="584" y="178"/>
                  </a:lnTo>
                  <a:lnTo>
                    <a:pt x="634" y="206"/>
                  </a:lnTo>
                  <a:lnTo>
                    <a:pt x="707" y="76"/>
                  </a:lnTo>
                  <a:lnTo>
                    <a:pt x="659" y="48"/>
                  </a:lnTo>
                  <a:lnTo>
                    <a:pt x="659" y="48"/>
                  </a:lnTo>
                  <a:close/>
                  <a:moveTo>
                    <a:pt x="0" y="485"/>
                  </a:moveTo>
                  <a:lnTo>
                    <a:pt x="0" y="429"/>
                  </a:lnTo>
                  <a:lnTo>
                    <a:pt x="151" y="429"/>
                  </a:lnTo>
                  <a:lnTo>
                    <a:pt x="151" y="485"/>
                  </a:lnTo>
                  <a:lnTo>
                    <a:pt x="0" y="485"/>
                  </a:lnTo>
                  <a:lnTo>
                    <a:pt x="0" y="485"/>
                  </a:lnTo>
                  <a:close/>
                  <a:moveTo>
                    <a:pt x="47" y="254"/>
                  </a:moveTo>
                  <a:lnTo>
                    <a:pt x="75" y="204"/>
                  </a:lnTo>
                  <a:lnTo>
                    <a:pt x="205" y="280"/>
                  </a:lnTo>
                  <a:lnTo>
                    <a:pt x="177" y="327"/>
                  </a:lnTo>
                  <a:lnTo>
                    <a:pt x="47" y="254"/>
                  </a:lnTo>
                  <a:lnTo>
                    <a:pt x="47" y="254"/>
                  </a:lnTo>
                  <a:close/>
                  <a:moveTo>
                    <a:pt x="203" y="76"/>
                  </a:moveTo>
                  <a:lnTo>
                    <a:pt x="279" y="206"/>
                  </a:lnTo>
                  <a:lnTo>
                    <a:pt x="328" y="178"/>
                  </a:lnTo>
                  <a:lnTo>
                    <a:pt x="253" y="48"/>
                  </a:lnTo>
                  <a:lnTo>
                    <a:pt x="203" y="76"/>
                  </a:lnTo>
                  <a:lnTo>
                    <a:pt x="203" y="76"/>
                  </a:lnTo>
                  <a:close/>
                  <a:moveTo>
                    <a:pt x="456" y="221"/>
                  </a:moveTo>
                  <a:lnTo>
                    <a:pt x="456" y="221"/>
                  </a:lnTo>
                  <a:lnTo>
                    <a:pt x="478" y="223"/>
                  </a:lnTo>
                  <a:lnTo>
                    <a:pt x="502" y="228"/>
                  </a:lnTo>
                  <a:lnTo>
                    <a:pt x="525" y="234"/>
                  </a:lnTo>
                  <a:lnTo>
                    <a:pt x="549" y="243"/>
                  </a:lnTo>
                  <a:lnTo>
                    <a:pt x="571" y="254"/>
                  </a:lnTo>
                  <a:lnTo>
                    <a:pt x="592" y="264"/>
                  </a:lnTo>
                  <a:lnTo>
                    <a:pt x="612" y="277"/>
                  </a:lnTo>
                  <a:lnTo>
                    <a:pt x="627" y="293"/>
                  </a:lnTo>
                  <a:lnTo>
                    <a:pt x="627" y="293"/>
                  </a:lnTo>
                  <a:lnTo>
                    <a:pt x="644" y="310"/>
                  </a:lnTo>
                  <a:lnTo>
                    <a:pt x="657" y="329"/>
                  </a:lnTo>
                  <a:lnTo>
                    <a:pt x="670" y="349"/>
                  </a:lnTo>
                  <a:lnTo>
                    <a:pt x="681" y="370"/>
                  </a:lnTo>
                  <a:lnTo>
                    <a:pt x="688" y="392"/>
                  </a:lnTo>
                  <a:lnTo>
                    <a:pt x="694" y="416"/>
                  </a:lnTo>
                  <a:lnTo>
                    <a:pt x="698" y="440"/>
                  </a:lnTo>
                  <a:lnTo>
                    <a:pt x="698" y="466"/>
                  </a:lnTo>
                  <a:lnTo>
                    <a:pt x="698" y="466"/>
                  </a:lnTo>
                  <a:lnTo>
                    <a:pt x="696" y="498"/>
                  </a:lnTo>
                  <a:lnTo>
                    <a:pt x="690" y="531"/>
                  </a:lnTo>
                  <a:lnTo>
                    <a:pt x="679" y="561"/>
                  </a:lnTo>
                  <a:lnTo>
                    <a:pt x="666" y="589"/>
                  </a:lnTo>
                  <a:lnTo>
                    <a:pt x="666" y="589"/>
                  </a:lnTo>
                  <a:lnTo>
                    <a:pt x="649" y="613"/>
                  </a:lnTo>
                  <a:lnTo>
                    <a:pt x="631" y="634"/>
                  </a:lnTo>
                  <a:lnTo>
                    <a:pt x="610" y="654"/>
                  </a:lnTo>
                  <a:lnTo>
                    <a:pt x="586" y="669"/>
                  </a:lnTo>
                  <a:lnTo>
                    <a:pt x="586" y="695"/>
                  </a:lnTo>
                  <a:lnTo>
                    <a:pt x="595" y="695"/>
                  </a:lnTo>
                  <a:lnTo>
                    <a:pt x="614" y="693"/>
                  </a:lnTo>
                  <a:lnTo>
                    <a:pt x="621" y="710"/>
                  </a:lnTo>
                  <a:lnTo>
                    <a:pt x="621" y="710"/>
                  </a:lnTo>
                  <a:lnTo>
                    <a:pt x="627" y="730"/>
                  </a:lnTo>
                  <a:lnTo>
                    <a:pt x="629" y="751"/>
                  </a:lnTo>
                  <a:lnTo>
                    <a:pt x="629" y="751"/>
                  </a:lnTo>
                  <a:lnTo>
                    <a:pt x="627" y="771"/>
                  </a:lnTo>
                  <a:lnTo>
                    <a:pt x="621" y="790"/>
                  </a:lnTo>
                  <a:lnTo>
                    <a:pt x="618" y="794"/>
                  </a:lnTo>
                  <a:lnTo>
                    <a:pt x="621" y="801"/>
                  </a:lnTo>
                  <a:lnTo>
                    <a:pt x="621" y="801"/>
                  </a:lnTo>
                  <a:lnTo>
                    <a:pt x="627" y="820"/>
                  </a:lnTo>
                  <a:lnTo>
                    <a:pt x="629" y="842"/>
                  </a:lnTo>
                  <a:lnTo>
                    <a:pt x="629" y="842"/>
                  </a:lnTo>
                  <a:lnTo>
                    <a:pt x="627" y="861"/>
                  </a:lnTo>
                  <a:lnTo>
                    <a:pt x="621" y="881"/>
                  </a:lnTo>
                  <a:lnTo>
                    <a:pt x="614" y="894"/>
                  </a:lnTo>
                  <a:lnTo>
                    <a:pt x="599" y="896"/>
                  </a:lnTo>
                  <a:lnTo>
                    <a:pt x="324" y="920"/>
                  </a:lnTo>
                  <a:lnTo>
                    <a:pt x="307" y="922"/>
                  </a:lnTo>
                  <a:lnTo>
                    <a:pt x="298" y="905"/>
                  </a:lnTo>
                  <a:lnTo>
                    <a:pt x="298" y="905"/>
                  </a:lnTo>
                  <a:lnTo>
                    <a:pt x="294" y="885"/>
                  </a:lnTo>
                  <a:lnTo>
                    <a:pt x="292" y="868"/>
                  </a:lnTo>
                  <a:lnTo>
                    <a:pt x="292" y="868"/>
                  </a:lnTo>
                  <a:lnTo>
                    <a:pt x="292" y="857"/>
                  </a:lnTo>
                  <a:lnTo>
                    <a:pt x="292" y="846"/>
                  </a:lnTo>
                  <a:lnTo>
                    <a:pt x="296" y="836"/>
                  </a:lnTo>
                  <a:lnTo>
                    <a:pt x="300" y="823"/>
                  </a:lnTo>
                  <a:lnTo>
                    <a:pt x="303" y="820"/>
                  </a:lnTo>
                  <a:lnTo>
                    <a:pt x="298" y="814"/>
                  </a:lnTo>
                  <a:lnTo>
                    <a:pt x="298" y="814"/>
                  </a:lnTo>
                  <a:lnTo>
                    <a:pt x="294" y="797"/>
                  </a:lnTo>
                  <a:lnTo>
                    <a:pt x="292" y="777"/>
                  </a:lnTo>
                  <a:lnTo>
                    <a:pt x="292" y="777"/>
                  </a:lnTo>
                  <a:lnTo>
                    <a:pt x="292" y="766"/>
                  </a:lnTo>
                  <a:lnTo>
                    <a:pt x="292" y="755"/>
                  </a:lnTo>
                  <a:lnTo>
                    <a:pt x="296" y="745"/>
                  </a:lnTo>
                  <a:lnTo>
                    <a:pt x="300" y="732"/>
                  </a:lnTo>
                  <a:lnTo>
                    <a:pt x="307" y="719"/>
                  </a:lnTo>
                  <a:lnTo>
                    <a:pt x="320" y="719"/>
                  </a:lnTo>
                  <a:lnTo>
                    <a:pt x="331" y="717"/>
                  </a:lnTo>
                  <a:lnTo>
                    <a:pt x="331" y="673"/>
                  </a:lnTo>
                  <a:lnTo>
                    <a:pt x="331" y="673"/>
                  </a:lnTo>
                  <a:lnTo>
                    <a:pt x="307" y="656"/>
                  </a:lnTo>
                  <a:lnTo>
                    <a:pt x="285" y="637"/>
                  </a:lnTo>
                  <a:lnTo>
                    <a:pt x="266" y="615"/>
                  </a:lnTo>
                  <a:lnTo>
                    <a:pt x="248" y="591"/>
                  </a:lnTo>
                  <a:lnTo>
                    <a:pt x="248" y="591"/>
                  </a:lnTo>
                  <a:lnTo>
                    <a:pt x="233" y="563"/>
                  </a:lnTo>
                  <a:lnTo>
                    <a:pt x="222" y="531"/>
                  </a:lnTo>
                  <a:lnTo>
                    <a:pt x="216" y="498"/>
                  </a:lnTo>
                  <a:lnTo>
                    <a:pt x="214" y="466"/>
                  </a:lnTo>
                  <a:lnTo>
                    <a:pt x="214" y="466"/>
                  </a:lnTo>
                  <a:lnTo>
                    <a:pt x="214" y="440"/>
                  </a:lnTo>
                  <a:lnTo>
                    <a:pt x="218" y="416"/>
                  </a:lnTo>
                  <a:lnTo>
                    <a:pt x="225" y="392"/>
                  </a:lnTo>
                  <a:lnTo>
                    <a:pt x="233" y="370"/>
                  </a:lnTo>
                  <a:lnTo>
                    <a:pt x="242" y="349"/>
                  </a:lnTo>
                  <a:lnTo>
                    <a:pt x="255" y="329"/>
                  </a:lnTo>
                  <a:lnTo>
                    <a:pt x="270" y="310"/>
                  </a:lnTo>
                  <a:lnTo>
                    <a:pt x="285" y="293"/>
                  </a:lnTo>
                  <a:lnTo>
                    <a:pt x="285" y="293"/>
                  </a:lnTo>
                  <a:lnTo>
                    <a:pt x="303" y="277"/>
                  </a:lnTo>
                  <a:lnTo>
                    <a:pt x="320" y="264"/>
                  </a:lnTo>
                  <a:lnTo>
                    <a:pt x="341" y="251"/>
                  </a:lnTo>
                  <a:lnTo>
                    <a:pt x="361" y="241"/>
                  </a:lnTo>
                  <a:lnTo>
                    <a:pt x="385" y="232"/>
                  </a:lnTo>
                  <a:lnTo>
                    <a:pt x="409" y="228"/>
                  </a:lnTo>
                  <a:lnTo>
                    <a:pt x="432" y="223"/>
                  </a:lnTo>
                  <a:lnTo>
                    <a:pt x="456" y="221"/>
                  </a:lnTo>
                  <a:lnTo>
                    <a:pt x="456" y="221"/>
                  </a:lnTo>
                  <a:close/>
                  <a:moveTo>
                    <a:pt x="527" y="939"/>
                  </a:moveTo>
                  <a:lnTo>
                    <a:pt x="527" y="939"/>
                  </a:lnTo>
                  <a:lnTo>
                    <a:pt x="530" y="942"/>
                  </a:lnTo>
                  <a:lnTo>
                    <a:pt x="530" y="942"/>
                  </a:lnTo>
                  <a:lnTo>
                    <a:pt x="527" y="957"/>
                  </a:lnTo>
                  <a:lnTo>
                    <a:pt x="523" y="970"/>
                  </a:lnTo>
                  <a:lnTo>
                    <a:pt x="517" y="980"/>
                  </a:lnTo>
                  <a:lnTo>
                    <a:pt x="508" y="991"/>
                  </a:lnTo>
                  <a:lnTo>
                    <a:pt x="497" y="1000"/>
                  </a:lnTo>
                  <a:lnTo>
                    <a:pt x="486" y="1006"/>
                  </a:lnTo>
                  <a:lnTo>
                    <a:pt x="473" y="1011"/>
                  </a:lnTo>
                  <a:lnTo>
                    <a:pt x="458" y="1011"/>
                  </a:lnTo>
                  <a:lnTo>
                    <a:pt x="458" y="1011"/>
                  </a:lnTo>
                  <a:lnTo>
                    <a:pt x="445" y="1011"/>
                  </a:lnTo>
                  <a:lnTo>
                    <a:pt x="434" y="1006"/>
                  </a:lnTo>
                  <a:lnTo>
                    <a:pt x="424" y="1002"/>
                  </a:lnTo>
                  <a:lnTo>
                    <a:pt x="413" y="993"/>
                  </a:lnTo>
                  <a:lnTo>
                    <a:pt x="404" y="985"/>
                  </a:lnTo>
                  <a:lnTo>
                    <a:pt x="398" y="974"/>
                  </a:lnTo>
                  <a:lnTo>
                    <a:pt x="393" y="963"/>
                  </a:lnTo>
                  <a:lnTo>
                    <a:pt x="389" y="950"/>
                  </a:lnTo>
                  <a:lnTo>
                    <a:pt x="527" y="939"/>
                  </a:lnTo>
                  <a:lnTo>
                    <a:pt x="527" y="939"/>
                  </a:lnTo>
                  <a:close/>
                  <a:moveTo>
                    <a:pt x="579" y="838"/>
                  </a:moveTo>
                  <a:lnTo>
                    <a:pt x="341" y="857"/>
                  </a:lnTo>
                  <a:lnTo>
                    <a:pt x="341" y="857"/>
                  </a:lnTo>
                  <a:lnTo>
                    <a:pt x="341" y="866"/>
                  </a:lnTo>
                  <a:lnTo>
                    <a:pt x="341" y="866"/>
                  </a:lnTo>
                  <a:lnTo>
                    <a:pt x="341" y="868"/>
                  </a:lnTo>
                  <a:lnTo>
                    <a:pt x="579" y="849"/>
                  </a:lnTo>
                  <a:lnTo>
                    <a:pt x="579" y="849"/>
                  </a:lnTo>
                  <a:lnTo>
                    <a:pt x="579" y="842"/>
                  </a:lnTo>
                  <a:lnTo>
                    <a:pt x="579" y="842"/>
                  </a:lnTo>
                  <a:lnTo>
                    <a:pt x="579" y="838"/>
                  </a:lnTo>
                  <a:lnTo>
                    <a:pt x="579" y="838"/>
                  </a:lnTo>
                  <a:close/>
                  <a:moveTo>
                    <a:pt x="579" y="747"/>
                  </a:moveTo>
                  <a:lnTo>
                    <a:pt x="341" y="766"/>
                  </a:lnTo>
                  <a:lnTo>
                    <a:pt x="341" y="766"/>
                  </a:lnTo>
                  <a:lnTo>
                    <a:pt x="341" y="775"/>
                  </a:lnTo>
                  <a:lnTo>
                    <a:pt x="341" y="775"/>
                  </a:lnTo>
                  <a:lnTo>
                    <a:pt x="341" y="777"/>
                  </a:lnTo>
                  <a:lnTo>
                    <a:pt x="579" y="758"/>
                  </a:lnTo>
                  <a:lnTo>
                    <a:pt x="579" y="758"/>
                  </a:lnTo>
                  <a:lnTo>
                    <a:pt x="579" y="751"/>
                  </a:lnTo>
                  <a:lnTo>
                    <a:pt x="579" y="751"/>
                  </a:lnTo>
                  <a:lnTo>
                    <a:pt x="579" y="747"/>
                  </a:lnTo>
                  <a:lnTo>
                    <a:pt x="579" y="74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8B0415"/>
                </a:gs>
                <a:gs pos="50000">
                  <a:srgbClr val="B50F23"/>
                </a:gs>
                <a:gs pos="100000">
                  <a:srgbClr val="EA1931"/>
                </a:gs>
              </a:gsLst>
              <a:lin ang="16200000" scaled="1"/>
              <a:tileRect/>
            </a:gra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965094" y="430679"/>
            <a:ext cx="5153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&lt;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외국인취업허가통보서</a:t>
            </a:r>
            <a:r>
              <a:rPr lang="en-US" altLang="zh-CN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&gt; 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처리 절차</a:t>
            </a:r>
            <a:endParaRPr lang="en-US" altLang="zh-CN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-15653" y="5104976"/>
            <a:ext cx="9159653" cy="36000"/>
          </a:xfrm>
          <a:prstGeom prst="rect">
            <a:avLst/>
          </a:prstGeom>
          <a:solidFill>
            <a:srgbClr val="EA19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15654" y="4530702"/>
            <a:ext cx="9159653" cy="572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4302619" y="1745674"/>
            <a:ext cx="2217919" cy="807516"/>
          </a:xfrm>
          <a:prstGeom prst="rect">
            <a:avLst/>
          </a:prstGeom>
          <a:solidFill>
            <a:srgbClr val="D9112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algn="just" defTabSz="914400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심사를 통과하지 못한 경우 불허가 결정을 내리고 이유 고지</a:t>
            </a:r>
            <a:endParaRPr lang="zh-CN" altLang="en-US" sz="1500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779982" y="1876302"/>
            <a:ext cx="3210127" cy="629387"/>
          </a:xfrm>
          <a:prstGeom prst="rect">
            <a:avLst/>
          </a:prstGeom>
          <a:solidFill>
            <a:srgbClr val="D9112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algn="just" defTabSz="914400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심사를 통과한 경우 온라인으로 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&lt;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외국인취업허가통보서</a:t>
            </a:r>
            <a:r>
              <a:rPr lang="en-US" altLang="ko-KR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&gt; </a:t>
            </a: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출력</a:t>
            </a:r>
            <a:endParaRPr lang="zh-CN" altLang="en-US" sz="1500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2059" name="AutoShape 11"/>
          <p:cNvSpPr>
            <a:spLocks noChangeShapeType="1"/>
          </p:cNvSpPr>
          <p:nvPr/>
        </p:nvSpPr>
        <p:spPr bwMode="auto">
          <a:xfrm flipH="1">
            <a:off x="2529452" y="2562237"/>
            <a:ext cx="912" cy="442220"/>
          </a:xfrm>
          <a:prstGeom prst="straightConnector1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21772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4875" algn="l"/>
              </a:tabLst>
            </a:pPr>
            <a:r>
              <a:rPr kumimoji="0" lang="zh-CN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/>
            </a:r>
            <a:br>
              <a:rPr kumimoji="0" lang="zh-CN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</a:b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133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4875" algn="l"/>
              </a:tabLst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0" y="149424"/>
            <a:ext cx="145745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800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54225" algn="l"/>
              </a:tabLst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/>
                <a:cs typeface="Times New Roman" pitchFamily="18" charset="0"/>
              </a:rPr>
              <a:t>          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54225" algn="l"/>
              </a:tabLst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9" name="AutoShape 11"/>
          <p:cNvSpPr>
            <a:spLocks noChangeShapeType="1"/>
          </p:cNvSpPr>
          <p:nvPr/>
        </p:nvSpPr>
        <p:spPr bwMode="auto">
          <a:xfrm flipH="1">
            <a:off x="2641075" y="1416262"/>
            <a:ext cx="3149053" cy="45719"/>
          </a:xfrm>
          <a:prstGeom prst="straightConnector1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" name="AutoShape 9"/>
          <p:cNvSpPr>
            <a:spLocks noChangeShapeType="1"/>
          </p:cNvSpPr>
          <p:nvPr/>
        </p:nvSpPr>
        <p:spPr bwMode="auto">
          <a:xfrm rot="5400000">
            <a:off x="5634100" y="1583917"/>
            <a:ext cx="319938" cy="2178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2" name="AutoShape 4"/>
          <p:cNvSpPr>
            <a:spLocks noChangeShapeType="1"/>
          </p:cNvSpPr>
          <p:nvPr/>
        </p:nvSpPr>
        <p:spPr bwMode="auto">
          <a:xfrm rot="5400000">
            <a:off x="4013332" y="1252016"/>
            <a:ext cx="412750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422833" y="1479709"/>
            <a:ext cx="22669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외국인 고급인재 </a:t>
            </a:r>
            <a:r>
              <a:rPr lang="en-US" altLang="ko-KR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5 </a:t>
            </a:r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근무일</a:t>
            </a:r>
            <a:endParaRPr lang="zh-CN" altLang="en-US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5822022" y="1370853"/>
            <a:ext cx="9877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10 </a:t>
            </a:r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근무일</a:t>
            </a:r>
            <a:endParaRPr lang="zh-CN" altLang="en-US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36" name="AutoShape 4"/>
          <p:cNvSpPr>
            <a:spLocks noChangeShapeType="1"/>
          </p:cNvSpPr>
          <p:nvPr/>
        </p:nvSpPr>
        <p:spPr bwMode="auto">
          <a:xfrm rot="5400000">
            <a:off x="2431935" y="1677549"/>
            <a:ext cx="412750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7" name="AutoShape 4"/>
          <p:cNvSpPr>
            <a:spLocks noChangeShapeType="1"/>
          </p:cNvSpPr>
          <p:nvPr/>
        </p:nvSpPr>
        <p:spPr bwMode="auto">
          <a:xfrm rot="5400000">
            <a:off x="5175134" y="3363848"/>
            <a:ext cx="412750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3267524" y="2622452"/>
            <a:ext cx="2217919" cy="667013"/>
          </a:xfrm>
          <a:prstGeom prst="rect">
            <a:avLst/>
          </a:prstGeom>
          <a:solidFill>
            <a:srgbClr val="D9112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algn="just" defTabSz="914400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15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허가통보서 정보를 외교부서로 전송</a:t>
            </a:r>
            <a:endParaRPr lang="zh-CN" altLang="en-US" sz="1500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38" name="AutoShape 4"/>
          <p:cNvSpPr>
            <a:spLocks noChangeShapeType="1"/>
          </p:cNvSpPr>
          <p:nvPr/>
        </p:nvSpPr>
        <p:spPr bwMode="auto">
          <a:xfrm rot="5400000">
            <a:off x="5149404" y="4739406"/>
            <a:ext cx="412750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4507684" y="3574477"/>
            <a:ext cx="1739039" cy="1045028"/>
          </a:xfrm>
          <a:prstGeom prst="rect">
            <a:avLst/>
          </a:prstGeom>
          <a:solidFill>
            <a:srgbClr val="D9112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algn="just" defTabSz="914400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Z</a:t>
            </a:r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비자 또는 </a:t>
            </a:r>
            <a:r>
              <a:rPr lang="en-US" altLang="zh-CN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R</a:t>
            </a:r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비자의 경우 사증 정보를 외국인 재중 취업 관리부서로 전송</a:t>
            </a:r>
            <a:endParaRPr lang="zh-CN" altLang="en-US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40" name="AutoShape 6"/>
          <p:cNvSpPr>
            <a:spLocks noChangeShapeType="1"/>
          </p:cNvSpPr>
          <p:nvPr/>
        </p:nvSpPr>
        <p:spPr bwMode="auto">
          <a:xfrm flipV="1">
            <a:off x="2529444" y="2988177"/>
            <a:ext cx="722673" cy="16279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84165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4"/>
          <p:cNvGrpSpPr/>
          <p:nvPr/>
        </p:nvGrpSpPr>
        <p:grpSpPr>
          <a:xfrm rot="10800000" flipV="1">
            <a:off x="-486930" y="-2487"/>
            <a:ext cx="1975052" cy="1135276"/>
            <a:chOff x="7353666" y="0"/>
            <a:chExt cx="2365709" cy="1359829"/>
          </a:xfrm>
        </p:grpSpPr>
        <p:sp>
          <p:nvSpPr>
            <p:cNvPr id="6" name="直角三角形 5"/>
            <p:cNvSpPr/>
            <p:nvPr/>
          </p:nvSpPr>
          <p:spPr>
            <a:xfrm flipV="1">
              <a:off x="8163291" y="0"/>
              <a:ext cx="809625" cy="809625"/>
            </a:xfrm>
            <a:prstGeom prst="rtTriangle">
              <a:avLst/>
            </a:prstGeom>
            <a:solidFill>
              <a:srgbClr val="EA19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直角三角形 6"/>
            <p:cNvSpPr/>
            <p:nvPr/>
          </p:nvSpPr>
          <p:spPr>
            <a:xfrm flipH="1" flipV="1">
              <a:off x="7353666" y="0"/>
              <a:ext cx="809625" cy="809625"/>
            </a:xfrm>
            <a:prstGeom prst="rtTriangle">
              <a:avLst/>
            </a:prstGeom>
            <a:solidFill>
              <a:srgbClr val="B50F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rot="2700000">
              <a:off x="8590388" y="230842"/>
              <a:ext cx="1128987" cy="1128987"/>
            </a:xfrm>
            <a:prstGeom prst="rtTriangle">
              <a:avLst/>
            </a:prstGeom>
            <a:solidFill>
              <a:srgbClr val="A40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" name="组合 20"/>
          <p:cNvGrpSpPr/>
          <p:nvPr/>
        </p:nvGrpSpPr>
        <p:grpSpPr>
          <a:xfrm>
            <a:off x="428303" y="335478"/>
            <a:ext cx="609031" cy="609031"/>
            <a:chOff x="428303" y="335478"/>
            <a:chExt cx="609031" cy="609031"/>
          </a:xfrm>
        </p:grpSpPr>
        <p:sp>
          <p:nvSpPr>
            <p:cNvPr id="11" name="椭圆 10"/>
            <p:cNvSpPr/>
            <p:nvPr/>
          </p:nvSpPr>
          <p:spPr>
            <a:xfrm>
              <a:off x="428303" y="335478"/>
              <a:ext cx="609031" cy="60903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3E8C8E"/>
                </a:solidFill>
              </a:endParaRPr>
            </a:p>
          </p:txBody>
        </p:sp>
        <p:sp>
          <p:nvSpPr>
            <p:cNvPr id="12" name="Freeform 12"/>
            <p:cNvSpPr>
              <a:spLocks noEditPoints="1"/>
            </p:cNvSpPr>
            <p:nvPr/>
          </p:nvSpPr>
          <p:spPr bwMode="auto">
            <a:xfrm>
              <a:off x="567513" y="456366"/>
              <a:ext cx="330612" cy="367254"/>
            </a:xfrm>
            <a:custGeom>
              <a:avLst/>
              <a:gdLst>
                <a:gd name="T0" fmla="*/ 428 w 910"/>
                <a:gd name="T1" fmla="*/ 152 h 1011"/>
                <a:gd name="T2" fmla="*/ 910 w 910"/>
                <a:gd name="T3" fmla="*/ 485 h 1011"/>
                <a:gd name="T4" fmla="*/ 910 w 910"/>
                <a:gd name="T5" fmla="*/ 429 h 1011"/>
                <a:gd name="T6" fmla="*/ 705 w 910"/>
                <a:gd name="T7" fmla="*/ 280 h 1011"/>
                <a:gd name="T8" fmla="*/ 584 w 910"/>
                <a:gd name="T9" fmla="*/ 178 h 1011"/>
                <a:gd name="T10" fmla="*/ 659 w 910"/>
                <a:gd name="T11" fmla="*/ 48 h 1011"/>
                <a:gd name="T12" fmla="*/ 151 w 910"/>
                <a:gd name="T13" fmla="*/ 485 h 1011"/>
                <a:gd name="T14" fmla="*/ 75 w 910"/>
                <a:gd name="T15" fmla="*/ 204 h 1011"/>
                <a:gd name="T16" fmla="*/ 47 w 910"/>
                <a:gd name="T17" fmla="*/ 254 h 1011"/>
                <a:gd name="T18" fmla="*/ 253 w 910"/>
                <a:gd name="T19" fmla="*/ 48 h 1011"/>
                <a:gd name="T20" fmla="*/ 456 w 910"/>
                <a:gd name="T21" fmla="*/ 221 h 1011"/>
                <a:gd name="T22" fmla="*/ 549 w 910"/>
                <a:gd name="T23" fmla="*/ 243 h 1011"/>
                <a:gd name="T24" fmla="*/ 627 w 910"/>
                <a:gd name="T25" fmla="*/ 293 h 1011"/>
                <a:gd name="T26" fmla="*/ 670 w 910"/>
                <a:gd name="T27" fmla="*/ 349 h 1011"/>
                <a:gd name="T28" fmla="*/ 698 w 910"/>
                <a:gd name="T29" fmla="*/ 440 h 1011"/>
                <a:gd name="T30" fmla="*/ 690 w 910"/>
                <a:gd name="T31" fmla="*/ 531 h 1011"/>
                <a:gd name="T32" fmla="*/ 649 w 910"/>
                <a:gd name="T33" fmla="*/ 613 h 1011"/>
                <a:gd name="T34" fmla="*/ 586 w 910"/>
                <a:gd name="T35" fmla="*/ 695 h 1011"/>
                <a:gd name="T36" fmla="*/ 621 w 910"/>
                <a:gd name="T37" fmla="*/ 710 h 1011"/>
                <a:gd name="T38" fmla="*/ 627 w 910"/>
                <a:gd name="T39" fmla="*/ 771 h 1011"/>
                <a:gd name="T40" fmla="*/ 621 w 910"/>
                <a:gd name="T41" fmla="*/ 801 h 1011"/>
                <a:gd name="T42" fmla="*/ 627 w 910"/>
                <a:gd name="T43" fmla="*/ 861 h 1011"/>
                <a:gd name="T44" fmla="*/ 324 w 910"/>
                <a:gd name="T45" fmla="*/ 920 h 1011"/>
                <a:gd name="T46" fmla="*/ 294 w 910"/>
                <a:gd name="T47" fmla="*/ 885 h 1011"/>
                <a:gd name="T48" fmla="*/ 292 w 910"/>
                <a:gd name="T49" fmla="*/ 846 h 1011"/>
                <a:gd name="T50" fmla="*/ 298 w 910"/>
                <a:gd name="T51" fmla="*/ 814 h 1011"/>
                <a:gd name="T52" fmla="*/ 292 w 910"/>
                <a:gd name="T53" fmla="*/ 777 h 1011"/>
                <a:gd name="T54" fmla="*/ 300 w 910"/>
                <a:gd name="T55" fmla="*/ 732 h 1011"/>
                <a:gd name="T56" fmla="*/ 331 w 910"/>
                <a:gd name="T57" fmla="*/ 673 h 1011"/>
                <a:gd name="T58" fmla="*/ 266 w 910"/>
                <a:gd name="T59" fmla="*/ 615 h 1011"/>
                <a:gd name="T60" fmla="*/ 222 w 910"/>
                <a:gd name="T61" fmla="*/ 531 h 1011"/>
                <a:gd name="T62" fmla="*/ 214 w 910"/>
                <a:gd name="T63" fmla="*/ 440 h 1011"/>
                <a:gd name="T64" fmla="*/ 242 w 910"/>
                <a:gd name="T65" fmla="*/ 349 h 1011"/>
                <a:gd name="T66" fmla="*/ 285 w 910"/>
                <a:gd name="T67" fmla="*/ 293 h 1011"/>
                <a:gd name="T68" fmla="*/ 361 w 910"/>
                <a:gd name="T69" fmla="*/ 241 h 1011"/>
                <a:gd name="T70" fmla="*/ 456 w 910"/>
                <a:gd name="T71" fmla="*/ 221 h 1011"/>
                <a:gd name="T72" fmla="*/ 530 w 910"/>
                <a:gd name="T73" fmla="*/ 942 h 1011"/>
                <a:gd name="T74" fmla="*/ 517 w 910"/>
                <a:gd name="T75" fmla="*/ 980 h 1011"/>
                <a:gd name="T76" fmla="*/ 473 w 910"/>
                <a:gd name="T77" fmla="*/ 1011 h 1011"/>
                <a:gd name="T78" fmla="*/ 434 w 910"/>
                <a:gd name="T79" fmla="*/ 1006 h 1011"/>
                <a:gd name="T80" fmla="*/ 398 w 910"/>
                <a:gd name="T81" fmla="*/ 974 h 1011"/>
                <a:gd name="T82" fmla="*/ 527 w 910"/>
                <a:gd name="T83" fmla="*/ 939 h 1011"/>
                <a:gd name="T84" fmla="*/ 341 w 910"/>
                <a:gd name="T85" fmla="*/ 866 h 1011"/>
                <a:gd name="T86" fmla="*/ 579 w 910"/>
                <a:gd name="T87" fmla="*/ 849 h 1011"/>
                <a:gd name="T88" fmla="*/ 579 w 910"/>
                <a:gd name="T89" fmla="*/ 838 h 1011"/>
                <a:gd name="T90" fmla="*/ 341 w 910"/>
                <a:gd name="T91" fmla="*/ 775 h 1011"/>
                <a:gd name="T92" fmla="*/ 579 w 910"/>
                <a:gd name="T93" fmla="*/ 758 h 1011"/>
                <a:gd name="T94" fmla="*/ 579 w 910"/>
                <a:gd name="T95" fmla="*/ 747 h 1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10" h="1011">
                  <a:moveTo>
                    <a:pt x="428" y="0"/>
                  </a:moveTo>
                  <a:lnTo>
                    <a:pt x="484" y="0"/>
                  </a:lnTo>
                  <a:lnTo>
                    <a:pt x="484" y="152"/>
                  </a:lnTo>
                  <a:lnTo>
                    <a:pt x="428" y="152"/>
                  </a:lnTo>
                  <a:lnTo>
                    <a:pt x="428" y="0"/>
                  </a:lnTo>
                  <a:lnTo>
                    <a:pt x="428" y="0"/>
                  </a:lnTo>
                  <a:close/>
                  <a:moveTo>
                    <a:pt x="910" y="429"/>
                  </a:moveTo>
                  <a:lnTo>
                    <a:pt x="910" y="485"/>
                  </a:lnTo>
                  <a:lnTo>
                    <a:pt x="761" y="485"/>
                  </a:lnTo>
                  <a:lnTo>
                    <a:pt x="761" y="429"/>
                  </a:lnTo>
                  <a:lnTo>
                    <a:pt x="910" y="429"/>
                  </a:lnTo>
                  <a:lnTo>
                    <a:pt x="910" y="429"/>
                  </a:lnTo>
                  <a:close/>
                  <a:moveTo>
                    <a:pt x="837" y="206"/>
                  </a:moveTo>
                  <a:lnTo>
                    <a:pt x="865" y="254"/>
                  </a:lnTo>
                  <a:lnTo>
                    <a:pt x="733" y="329"/>
                  </a:lnTo>
                  <a:lnTo>
                    <a:pt x="705" y="280"/>
                  </a:lnTo>
                  <a:lnTo>
                    <a:pt x="837" y="206"/>
                  </a:lnTo>
                  <a:lnTo>
                    <a:pt x="837" y="206"/>
                  </a:lnTo>
                  <a:close/>
                  <a:moveTo>
                    <a:pt x="659" y="48"/>
                  </a:moveTo>
                  <a:lnTo>
                    <a:pt x="584" y="178"/>
                  </a:lnTo>
                  <a:lnTo>
                    <a:pt x="634" y="206"/>
                  </a:lnTo>
                  <a:lnTo>
                    <a:pt x="707" y="76"/>
                  </a:lnTo>
                  <a:lnTo>
                    <a:pt x="659" y="48"/>
                  </a:lnTo>
                  <a:lnTo>
                    <a:pt x="659" y="48"/>
                  </a:lnTo>
                  <a:close/>
                  <a:moveTo>
                    <a:pt x="0" y="485"/>
                  </a:moveTo>
                  <a:lnTo>
                    <a:pt x="0" y="429"/>
                  </a:lnTo>
                  <a:lnTo>
                    <a:pt x="151" y="429"/>
                  </a:lnTo>
                  <a:lnTo>
                    <a:pt x="151" y="485"/>
                  </a:lnTo>
                  <a:lnTo>
                    <a:pt x="0" y="485"/>
                  </a:lnTo>
                  <a:lnTo>
                    <a:pt x="0" y="485"/>
                  </a:lnTo>
                  <a:close/>
                  <a:moveTo>
                    <a:pt x="47" y="254"/>
                  </a:moveTo>
                  <a:lnTo>
                    <a:pt x="75" y="204"/>
                  </a:lnTo>
                  <a:lnTo>
                    <a:pt x="205" y="280"/>
                  </a:lnTo>
                  <a:lnTo>
                    <a:pt x="177" y="327"/>
                  </a:lnTo>
                  <a:lnTo>
                    <a:pt x="47" y="254"/>
                  </a:lnTo>
                  <a:lnTo>
                    <a:pt x="47" y="254"/>
                  </a:lnTo>
                  <a:close/>
                  <a:moveTo>
                    <a:pt x="203" y="76"/>
                  </a:moveTo>
                  <a:lnTo>
                    <a:pt x="279" y="206"/>
                  </a:lnTo>
                  <a:lnTo>
                    <a:pt x="328" y="178"/>
                  </a:lnTo>
                  <a:lnTo>
                    <a:pt x="253" y="48"/>
                  </a:lnTo>
                  <a:lnTo>
                    <a:pt x="203" y="76"/>
                  </a:lnTo>
                  <a:lnTo>
                    <a:pt x="203" y="76"/>
                  </a:lnTo>
                  <a:close/>
                  <a:moveTo>
                    <a:pt x="456" y="221"/>
                  </a:moveTo>
                  <a:lnTo>
                    <a:pt x="456" y="221"/>
                  </a:lnTo>
                  <a:lnTo>
                    <a:pt x="478" y="223"/>
                  </a:lnTo>
                  <a:lnTo>
                    <a:pt x="502" y="228"/>
                  </a:lnTo>
                  <a:lnTo>
                    <a:pt x="525" y="234"/>
                  </a:lnTo>
                  <a:lnTo>
                    <a:pt x="549" y="243"/>
                  </a:lnTo>
                  <a:lnTo>
                    <a:pt x="571" y="254"/>
                  </a:lnTo>
                  <a:lnTo>
                    <a:pt x="592" y="264"/>
                  </a:lnTo>
                  <a:lnTo>
                    <a:pt x="612" y="277"/>
                  </a:lnTo>
                  <a:lnTo>
                    <a:pt x="627" y="293"/>
                  </a:lnTo>
                  <a:lnTo>
                    <a:pt x="627" y="293"/>
                  </a:lnTo>
                  <a:lnTo>
                    <a:pt x="644" y="310"/>
                  </a:lnTo>
                  <a:lnTo>
                    <a:pt x="657" y="329"/>
                  </a:lnTo>
                  <a:lnTo>
                    <a:pt x="670" y="349"/>
                  </a:lnTo>
                  <a:lnTo>
                    <a:pt x="681" y="370"/>
                  </a:lnTo>
                  <a:lnTo>
                    <a:pt x="688" y="392"/>
                  </a:lnTo>
                  <a:lnTo>
                    <a:pt x="694" y="416"/>
                  </a:lnTo>
                  <a:lnTo>
                    <a:pt x="698" y="440"/>
                  </a:lnTo>
                  <a:lnTo>
                    <a:pt x="698" y="466"/>
                  </a:lnTo>
                  <a:lnTo>
                    <a:pt x="698" y="466"/>
                  </a:lnTo>
                  <a:lnTo>
                    <a:pt x="696" y="498"/>
                  </a:lnTo>
                  <a:lnTo>
                    <a:pt x="690" y="531"/>
                  </a:lnTo>
                  <a:lnTo>
                    <a:pt x="679" y="561"/>
                  </a:lnTo>
                  <a:lnTo>
                    <a:pt x="666" y="589"/>
                  </a:lnTo>
                  <a:lnTo>
                    <a:pt x="666" y="589"/>
                  </a:lnTo>
                  <a:lnTo>
                    <a:pt x="649" y="613"/>
                  </a:lnTo>
                  <a:lnTo>
                    <a:pt x="631" y="634"/>
                  </a:lnTo>
                  <a:lnTo>
                    <a:pt x="610" y="654"/>
                  </a:lnTo>
                  <a:lnTo>
                    <a:pt x="586" y="669"/>
                  </a:lnTo>
                  <a:lnTo>
                    <a:pt x="586" y="695"/>
                  </a:lnTo>
                  <a:lnTo>
                    <a:pt x="595" y="695"/>
                  </a:lnTo>
                  <a:lnTo>
                    <a:pt x="614" y="693"/>
                  </a:lnTo>
                  <a:lnTo>
                    <a:pt x="621" y="710"/>
                  </a:lnTo>
                  <a:lnTo>
                    <a:pt x="621" y="710"/>
                  </a:lnTo>
                  <a:lnTo>
                    <a:pt x="627" y="730"/>
                  </a:lnTo>
                  <a:lnTo>
                    <a:pt x="629" y="751"/>
                  </a:lnTo>
                  <a:lnTo>
                    <a:pt x="629" y="751"/>
                  </a:lnTo>
                  <a:lnTo>
                    <a:pt x="627" y="771"/>
                  </a:lnTo>
                  <a:lnTo>
                    <a:pt x="621" y="790"/>
                  </a:lnTo>
                  <a:lnTo>
                    <a:pt x="618" y="794"/>
                  </a:lnTo>
                  <a:lnTo>
                    <a:pt x="621" y="801"/>
                  </a:lnTo>
                  <a:lnTo>
                    <a:pt x="621" y="801"/>
                  </a:lnTo>
                  <a:lnTo>
                    <a:pt x="627" y="820"/>
                  </a:lnTo>
                  <a:lnTo>
                    <a:pt x="629" y="842"/>
                  </a:lnTo>
                  <a:lnTo>
                    <a:pt x="629" y="842"/>
                  </a:lnTo>
                  <a:lnTo>
                    <a:pt x="627" y="861"/>
                  </a:lnTo>
                  <a:lnTo>
                    <a:pt x="621" y="881"/>
                  </a:lnTo>
                  <a:lnTo>
                    <a:pt x="614" y="894"/>
                  </a:lnTo>
                  <a:lnTo>
                    <a:pt x="599" y="896"/>
                  </a:lnTo>
                  <a:lnTo>
                    <a:pt x="324" y="920"/>
                  </a:lnTo>
                  <a:lnTo>
                    <a:pt x="307" y="922"/>
                  </a:lnTo>
                  <a:lnTo>
                    <a:pt x="298" y="905"/>
                  </a:lnTo>
                  <a:lnTo>
                    <a:pt x="298" y="905"/>
                  </a:lnTo>
                  <a:lnTo>
                    <a:pt x="294" y="885"/>
                  </a:lnTo>
                  <a:lnTo>
                    <a:pt x="292" y="868"/>
                  </a:lnTo>
                  <a:lnTo>
                    <a:pt x="292" y="868"/>
                  </a:lnTo>
                  <a:lnTo>
                    <a:pt x="292" y="857"/>
                  </a:lnTo>
                  <a:lnTo>
                    <a:pt x="292" y="846"/>
                  </a:lnTo>
                  <a:lnTo>
                    <a:pt x="296" y="836"/>
                  </a:lnTo>
                  <a:lnTo>
                    <a:pt x="300" y="823"/>
                  </a:lnTo>
                  <a:lnTo>
                    <a:pt x="303" y="820"/>
                  </a:lnTo>
                  <a:lnTo>
                    <a:pt x="298" y="814"/>
                  </a:lnTo>
                  <a:lnTo>
                    <a:pt x="298" y="814"/>
                  </a:lnTo>
                  <a:lnTo>
                    <a:pt x="294" y="797"/>
                  </a:lnTo>
                  <a:lnTo>
                    <a:pt x="292" y="777"/>
                  </a:lnTo>
                  <a:lnTo>
                    <a:pt x="292" y="777"/>
                  </a:lnTo>
                  <a:lnTo>
                    <a:pt x="292" y="766"/>
                  </a:lnTo>
                  <a:lnTo>
                    <a:pt x="292" y="755"/>
                  </a:lnTo>
                  <a:lnTo>
                    <a:pt x="296" y="745"/>
                  </a:lnTo>
                  <a:lnTo>
                    <a:pt x="300" y="732"/>
                  </a:lnTo>
                  <a:lnTo>
                    <a:pt x="307" y="719"/>
                  </a:lnTo>
                  <a:lnTo>
                    <a:pt x="320" y="719"/>
                  </a:lnTo>
                  <a:lnTo>
                    <a:pt x="331" y="717"/>
                  </a:lnTo>
                  <a:lnTo>
                    <a:pt x="331" y="673"/>
                  </a:lnTo>
                  <a:lnTo>
                    <a:pt x="331" y="673"/>
                  </a:lnTo>
                  <a:lnTo>
                    <a:pt x="307" y="656"/>
                  </a:lnTo>
                  <a:lnTo>
                    <a:pt x="285" y="637"/>
                  </a:lnTo>
                  <a:lnTo>
                    <a:pt x="266" y="615"/>
                  </a:lnTo>
                  <a:lnTo>
                    <a:pt x="248" y="591"/>
                  </a:lnTo>
                  <a:lnTo>
                    <a:pt x="248" y="591"/>
                  </a:lnTo>
                  <a:lnTo>
                    <a:pt x="233" y="563"/>
                  </a:lnTo>
                  <a:lnTo>
                    <a:pt x="222" y="531"/>
                  </a:lnTo>
                  <a:lnTo>
                    <a:pt x="216" y="498"/>
                  </a:lnTo>
                  <a:lnTo>
                    <a:pt x="214" y="466"/>
                  </a:lnTo>
                  <a:lnTo>
                    <a:pt x="214" y="466"/>
                  </a:lnTo>
                  <a:lnTo>
                    <a:pt x="214" y="440"/>
                  </a:lnTo>
                  <a:lnTo>
                    <a:pt x="218" y="416"/>
                  </a:lnTo>
                  <a:lnTo>
                    <a:pt x="225" y="392"/>
                  </a:lnTo>
                  <a:lnTo>
                    <a:pt x="233" y="370"/>
                  </a:lnTo>
                  <a:lnTo>
                    <a:pt x="242" y="349"/>
                  </a:lnTo>
                  <a:lnTo>
                    <a:pt x="255" y="329"/>
                  </a:lnTo>
                  <a:lnTo>
                    <a:pt x="270" y="310"/>
                  </a:lnTo>
                  <a:lnTo>
                    <a:pt x="285" y="293"/>
                  </a:lnTo>
                  <a:lnTo>
                    <a:pt x="285" y="293"/>
                  </a:lnTo>
                  <a:lnTo>
                    <a:pt x="303" y="277"/>
                  </a:lnTo>
                  <a:lnTo>
                    <a:pt x="320" y="264"/>
                  </a:lnTo>
                  <a:lnTo>
                    <a:pt x="341" y="251"/>
                  </a:lnTo>
                  <a:lnTo>
                    <a:pt x="361" y="241"/>
                  </a:lnTo>
                  <a:lnTo>
                    <a:pt x="385" y="232"/>
                  </a:lnTo>
                  <a:lnTo>
                    <a:pt x="409" y="228"/>
                  </a:lnTo>
                  <a:lnTo>
                    <a:pt x="432" y="223"/>
                  </a:lnTo>
                  <a:lnTo>
                    <a:pt x="456" y="221"/>
                  </a:lnTo>
                  <a:lnTo>
                    <a:pt x="456" y="221"/>
                  </a:lnTo>
                  <a:close/>
                  <a:moveTo>
                    <a:pt x="527" y="939"/>
                  </a:moveTo>
                  <a:lnTo>
                    <a:pt x="527" y="939"/>
                  </a:lnTo>
                  <a:lnTo>
                    <a:pt x="530" y="942"/>
                  </a:lnTo>
                  <a:lnTo>
                    <a:pt x="530" y="942"/>
                  </a:lnTo>
                  <a:lnTo>
                    <a:pt x="527" y="957"/>
                  </a:lnTo>
                  <a:lnTo>
                    <a:pt x="523" y="970"/>
                  </a:lnTo>
                  <a:lnTo>
                    <a:pt x="517" y="980"/>
                  </a:lnTo>
                  <a:lnTo>
                    <a:pt x="508" y="991"/>
                  </a:lnTo>
                  <a:lnTo>
                    <a:pt x="497" y="1000"/>
                  </a:lnTo>
                  <a:lnTo>
                    <a:pt x="486" y="1006"/>
                  </a:lnTo>
                  <a:lnTo>
                    <a:pt x="473" y="1011"/>
                  </a:lnTo>
                  <a:lnTo>
                    <a:pt x="458" y="1011"/>
                  </a:lnTo>
                  <a:lnTo>
                    <a:pt x="458" y="1011"/>
                  </a:lnTo>
                  <a:lnTo>
                    <a:pt x="445" y="1011"/>
                  </a:lnTo>
                  <a:lnTo>
                    <a:pt x="434" y="1006"/>
                  </a:lnTo>
                  <a:lnTo>
                    <a:pt x="424" y="1002"/>
                  </a:lnTo>
                  <a:lnTo>
                    <a:pt x="413" y="993"/>
                  </a:lnTo>
                  <a:lnTo>
                    <a:pt x="404" y="985"/>
                  </a:lnTo>
                  <a:lnTo>
                    <a:pt x="398" y="974"/>
                  </a:lnTo>
                  <a:lnTo>
                    <a:pt x="393" y="963"/>
                  </a:lnTo>
                  <a:lnTo>
                    <a:pt x="389" y="950"/>
                  </a:lnTo>
                  <a:lnTo>
                    <a:pt x="527" y="939"/>
                  </a:lnTo>
                  <a:lnTo>
                    <a:pt x="527" y="939"/>
                  </a:lnTo>
                  <a:close/>
                  <a:moveTo>
                    <a:pt x="579" y="838"/>
                  </a:moveTo>
                  <a:lnTo>
                    <a:pt x="341" y="857"/>
                  </a:lnTo>
                  <a:lnTo>
                    <a:pt x="341" y="857"/>
                  </a:lnTo>
                  <a:lnTo>
                    <a:pt x="341" y="866"/>
                  </a:lnTo>
                  <a:lnTo>
                    <a:pt x="341" y="866"/>
                  </a:lnTo>
                  <a:lnTo>
                    <a:pt x="341" y="868"/>
                  </a:lnTo>
                  <a:lnTo>
                    <a:pt x="579" y="849"/>
                  </a:lnTo>
                  <a:lnTo>
                    <a:pt x="579" y="849"/>
                  </a:lnTo>
                  <a:lnTo>
                    <a:pt x="579" y="842"/>
                  </a:lnTo>
                  <a:lnTo>
                    <a:pt x="579" y="842"/>
                  </a:lnTo>
                  <a:lnTo>
                    <a:pt x="579" y="838"/>
                  </a:lnTo>
                  <a:lnTo>
                    <a:pt x="579" y="838"/>
                  </a:lnTo>
                  <a:close/>
                  <a:moveTo>
                    <a:pt x="579" y="747"/>
                  </a:moveTo>
                  <a:lnTo>
                    <a:pt x="341" y="766"/>
                  </a:lnTo>
                  <a:lnTo>
                    <a:pt x="341" y="766"/>
                  </a:lnTo>
                  <a:lnTo>
                    <a:pt x="341" y="775"/>
                  </a:lnTo>
                  <a:lnTo>
                    <a:pt x="341" y="775"/>
                  </a:lnTo>
                  <a:lnTo>
                    <a:pt x="341" y="777"/>
                  </a:lnTo>
                  <a:lnTo>
                    <a:pt x="579" y="758"/>
                  </a:lnTo>
                  <a:lnTo>
                    <a:pt x="579" y="758"/>
                  </a:lnTo>
                  <a:lnTo>
                    <a:pt x="579" y="751"/>
                  </a:lnTo>
                  <a:lnTo>
                    <a:pt x="579" y="751"/>
                  </a:lnTo>
                  <a:lnTo>
                    <a:pt x="579" y="747"/>
                  </a:lnTo>
                  <a:lnTo>
                    <a:pt x="579" y="74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8B0415"/>
                </a:gs>
                <a:gs pos="50000">
                  <a:srgbClr val="B50F23"/>
                </a:gs>
                <a:gs pos="100000">
                  <a:srgbClr val="EA1931"/>
                </a:gs>
              </a:gsLst>
              <a:lin ang="16200000" scaled="1"/>
              <a:tileRect/>
            </a:gra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965094" y="430679"/>
            <a:ext cx="4538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&lt;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외국인취업허가증</a:t>
            </a:r>
            <a:r>
              <a:rPr lang="en-US" altLang="zh-CN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&gt; 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처리 절차</a:t>
            </a:r>
            <a:endParaRPr lang="en-US" altLang="zh-CN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-15653" y="5104976"/>
            <a:ext cx="9159653" cy="36000"/>
          </a:xfrm>
          <a:prstGeom prst="rect">
            <a:avLst/>
          </a:prstGeom>
          <a:solidFill>
            <a:srgbClr val="EA19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15654" y="4530702"/>
            <a:ext cx="9159653" cy="572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21772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4875" algn="l"/>
              </a:tabLst>
            </a:pPr>
            <a:r>
              <a:rPr kumimoji="0" lang="zh-CN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/>
            </a:r>
            <a:br>
              <a:rPr kumimoji="0" lang="zh-CN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</a:b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133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4875" algn="l"/>
              </a:tabLst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0" y="149424"/>
            <a:ext cx="145745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800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54225" algn="l"/>
              </a:tabLst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/>
                <a:cs typeface="Times New Roman" pitchFamily="18" charset="0"/>
              </a:rPr>
              <a:t>          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54225" algn="l"/>
              </a:tabLst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0180" name="AutoShape 4"/>
          <p:cNvSpPr>
            <a:spLocks noChangeShapeType="1"/>
          </p:cNvSpPr>
          <p:nvPr/>
        </p:nvSpPr>
        <p:spPr bwMode="auto">
          <a:xfrm rot="5400000">
            <a:off x="3754053" y="2063499"/>
            <a:ext cx="412750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43150" algn="l"/>
              </a:tabLst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0189" name="Rectangle 1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4875" algn="l"/>
              </a:tabLst>
            </a:pPr>
            <a:r>
              <a:rPr kumimoji="0" lang="zh-CN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/>
            </a:r>
            <a:br>
              <a:rPr kumimoji="0" lang="zh-CN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</a:b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4875" algn="l"/>
              </a:tabLst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0" y="149424"/>
            <a:ext cx="145745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800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54225" algn="l"/>
              </a:tabLst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/>
                <a:cs typeface="Times New Roman" pitchFamily="18" charset="0"/>
              </a:rPr>
              <a:t>          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54225" algn="l"/>
              </a:tabLst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3032400" y="1133475"/>
            <a:ext cx="1872657" cy="838200"/>
          </a:xfrm>
          <a:prstGeom prst="rect">
            <a:avLst/>
          </a:prstGeom>
          <a:solidFill>
            <a:srgbClr val="D9112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algn="just" defTabSz="914400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Z</a:t>
            </a:r>
            <a:r>
              <a:rPr lang="ko-KR" altLang="en-US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사증</a:t>
            </a:r>
            <a:r>
              <a:rPr lang="en-US" altLang="zh-CN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 </a:t>
            </a:r>
            <a:r>
              <a:rPr lang="ko-KR" altLang="en-US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또는 </a:t>
            </a:r>
            <a:r>
              <a:rPr lang="en-US" altLang="zh-CN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R </a:t>
            </a:r>
            <a:r>
              <a:rPr lang="ko-KR" altLang="en-US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사증</a:t>
            </a:r>
            <a:r>
              <a:rPr lang="en-US" altLang="ko-KR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, </a:t>
            </a:r>
            <a:r>
              <a:rPr lang="ko-KR" altLang="en-US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사증 정보를 외국인 재중 취업 관리부서로 전송</a:t>
            </a:r>
            <a:endParaRPr lang="en-US" altLang="ko-KR" sz="1300" dirty="0" smtClean="0">
              <a:solidFill>
                <a:schemeClr val="bg1"/>
              </a:solidFill>
              <a:latin typeface="Malgun Gothic" pitchFamily="34" charset="-127"/>
              <a:ea typeface="Malgun Gothic" pitchFamily="34" charset="-127"/>
              <a:cs typeface="Times New Roman" pitchFamily="18" charset="0"/>
            </a:endParaRPr>
          </a:p>
        </p:txBody>
      </p:sp>
      <p:sp>
        <p:nvSpPr>
          <p:cNvPr id="45" name="AutoShape 4"/>
          <p:cNvSpPr>
            <a:spLocks noChangeShapeType="1"/>
          </p:cNvSpPr>
          <p:nvPr/>
        </p:nvSpPr>
        <p:spPr bwMode="auto">
          <a:xfrm rot="5400000">
            <a:off x="3754052" y="3047169"/>
            <a:ext cx="412750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6" name="AutoShape 11"/>
          <p:cNvSpPr>
            <a:spLocks noChangeShapeType="1"/>
          </p:cNvSpPr>
          <p:nvPr/>
        </p:nvSpPr>
        <p:spPr bwMode="auto">
          <a:xfrm flipH="1">
            <a:off x="2379819" y="4278338"/>
            <a:ext cx="3149053" cy="0"/>
          </a:xfrm>
          <a:prstGeom prst="straightConnector1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7" name="AutoShape 9"/>
          <p:cNvSpPr>
            <a:spLocks noChangeShapeType="1"/>
          </p:cNvSpPr>
          <p:nvPr/>
        </p:nvSpPr>
        <p:spPr bwMode="auto">
          <a:xfrm rot="5400000">
            <a:off x="5325813" y="4484249"/>
            <a:ext cx="414000" cy="2178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8" name="AutoShape 4"/>
          <p:cNvSpPr>
            <a:spLocks noChangeShapeType="1"/>
          </p:cNvSpPr>
          <p:nvPr/>
        </p:nvSpPr>
        <p:spPr bwMode="auto">
          <a:xfrm rot="5400000">
            <a:off x="3754052" y="4066467"/>
            <a:ext cx="412750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190152" y="4294160"/>
            <a:ext cx="22669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외국인 고급인재 </a:t>
            </a:r>
            <a:r>
              <a:rPr lang="en-US" altLang="ko-KR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5 </a:t>
            </a:r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근무일</a:t>
            </a:r>
            <a:endParaRPr lang="zh-CN" altLang="en-US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5560766" y="4185304"/>
            <a:ext cx="9877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10 </a:t>
            </a:r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근무일</a:t>
            </a:r>
            <a:endParaRPr lang="zh-CN" altLang="en-US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51" name="AutoShape 4"/>
          <p:cNvSpPr>
            <a:spLocks noChangeShapeType="1"/>
          </p:cNvSpPr>
          <p:nvPr/>
        </p:nvSpPr>
        <p:spPr bwMode="auto">
          <a:xfrm rot="5400000">
            <a:off x="2170679" y="4484713"/>
            <a:ext cx="412750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2" name="AutoShape 11"/>
          <p:cNvSpPr>
            <a:spLocks noChangeShapeType="1"/>
          </p:cNvSpPr>
          <p:nvPr/>
        </p:nvSpPr>
        <p:spPr bwMode="auto">
          <a:xfrm flipH="1">
            <a:off x="3430063" y="2779941"/>
            <a:ext cx="3149053" cy="0"/>
          </a:xfrm>
          <a:prstGeom prst="straightConnector1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3" name="AutoShape 9"/>
          <p:cNvSpPr>
            <a:spLocks noChangeShapeType="1"/>
          </p:cNvSpPr>
          <p:nvPr/>
        </p:nvSpPr>
        <p:spPr bwMode="auto">
          <a:xfrm rot="5400000">
            <a:off x="6384321" y="2983841"/>
            <a:ext cx="414000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2657475" y="2284030"/>
            <a:ext cx="2598839" cy="720426"/>
          </a:xfrm>
          <a:prstGeom prst="rect">
            <a:avLst/>
          </a:prstGeom>
          <a:solidFill>
            <a:srgbClr val="D9112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algn="just" defTabSz="914400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신청인 입국 후 </a:t>
            </a:r>
            <a:r>
              <a:rPr lang="en-US" altLang="ko-KR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15</a:t>
            </a:r>
            <a:r>
              <a:rPr lang="ko-KR" altLang="en-US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일 내에 온라인으로 취업허가증을 신청 및 발급받고 종이서류 제출</a:t>
            </a:r>
            <a:endParaRPr lang="zh-CN" altLang="en-US" sz="1300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54" name="AutoShape 13"/>
          <p:cNvSpPr>
            <a:spLocks noChangeShapeType="1"/>
          </p:cNvSpPr>
          <p:nvPr/>
        </p:nvSpPr>
        <p:spPr bwMode="auto">
          <a:xfrm rot="10800000">
            <a:off x="4981126" y="3591388"/>
            <a:ext cx="400050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4" name="流程图: 决策 33"/>
          <p:cNvSpPr/>
          <p:nvPr/>
        </p:nvSpPr>
        <p:spPr>
          <a:xfrm>
            <a:off x="2945080" y="3241952"/>
            <a:ext cx="2030680" cy="724395"/>
          </a:xfrm>
          <a:prstGeom prst="flowChartDecision">
            <a:avLst/>
          </a:prstGeom>
          <a:solidFill>
            <a:srgbClr val="D91129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서류심</a:t>
            </a:r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사</a:t>
            </a:r>
            <a:endParaRPr lang="zh-CN" altLang="en-US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5265266" y="3198356"/>
            <a:ext cx="2683284" cy="684000"/>
          </a:xfrm>
          <a:prstGeom prst="rect">
            <a:avLst/>
          </a:prstGeom>
          <a:solidFill>
            <a:srgbClr val="D9112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algn="just" defTabSz="914400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국내 관련 인재계획에 입선된 자의 경우 종이서류 제출을 요구하지 아니함</a:t>
            </a:r>
            <a:endParaRPr lang="zh-CN" altLang="en-US" sz="1300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165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4"/>
          <p:cNvGrpSpPr/>
          <p:nvPr/>
        </p:nvGrpSpPr>
        <p:grpSpPr>
          <a:xfrm rot="10800000" flipV="1">
            <a:off x="-486930" y="-2487"/>
            <a:ext cx="1975052" cy="1135276"/>
            <a:chOff x="7353666" y="0"/>
            <a:chExt cx="2365709" cy="1359829"/>
          </a:xfrm>
        </p:grpSpPr>
        <p:sp>
          <p:nvSpPr>
            <p:cNvPr id="6" name="直角三角形 5"/>
            <p:cNvSpPr/>
            <p:nvPr/>
          </p:nvSpPr>
          <p:spPr>
            <a:xfrm flipV="1">
              <a:off x="8163291" y="0"/>
              <a:ext cx="809625" cy="809625"/>
            </a:xfrm>
            <a:prstGeom prst="rtTriangle">
              <a:avLst/>
            </a:prstGeom>
            <a:solidFill>
              <a:srgbClr val="EA19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直角三角形 6"/>
            <p:cNvSpPr/>
            <p:nvPr/>
          </p:nvSpPr>
          <p:spPr>
            <a:xfrm flipH="1" flipV="1">
              <a:off x="7353666" y="0"/>
              <a:ext cx="809625" cy="809625"/>
            </a:xfrm>
            <a:prstGeom prst="rtTriangle">
              <a:avLst/>
            </a:prstGeom>
            <a:solidFill>
              <a:srgbClr val="B50F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rot="2700000">
              <a:off x="8590388" y="230842"/>
              <a:ext cx="1128987" cy="1128987"/>
            </a:xfrm>
            <a:prstGeom prst="rtTriangle">
              <a:avLst/>
            </a:prstGeom>
            <a:solidFill>
              <a:srgbClr val="A40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" name="组合 20"/>
          <p:cNvGrpSpPr/>
          <p:nvPr/>
        </p:nvGrpSpPr>
        <p:grpSpPr>
          <a:xfrm>
            <a:off x="428303" y="335478"/>
            <a:ext cx="609031" cy="609031"/>
            <a:chOff x="428303" y="335478"/>
            <a:chExt cx="609031" cy="609031"/>
          </a:xfrm>
        </p:grpSpPr>
        <p:sp>
          <p:nvSpPr>
            <p:cNvPr id="11" name="椭圆 10"/>
            <p:cNvSpPr/>
            <p:nvPr/>
          </p:nvSpPr>
          <p:spPr>
            <a:xfrm>
              <a:off x="428303" y="335478"/>
              <a:ext cx="609031" cy="609031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3E8C8E"/>
                </a:solidFill>
              </a:endParaRPr>
            </a:p>
          </p:txBody>
        </p:sp>
        <p:sp>
          <p:nvSpPr>
            <p:cNvPr id="12" name="Freeform 12"/>
            <p:cNvSpPr>
              <a:spLocks noEditPoints="1"/>
            </p:cNvSpPr>
            <p:nvPr/>
          </p:nvSpPr>
          <p:spPr bwMode="auto">
            <a:xfrm>
              <a:off x="567513" y="456366"/>
              <a:ext cx="330612" cy="367254"/>
            </a:xfrm>
            <a:custGeom>
              <a:avLst/>
              <a:gdLst>
                <a:gd name="T0" fmla="*/ 428 w 910"/>
                <a:gd name="T1" fmla="*/ 152 h 1011"/>
                <a:gd name="T2" fmla="*/ 910 w 910"/>
                <a:gd name="T3" fmla="*/ 485 h 1011"/>
                <a:gd name="T4" fmla="*/ 910 w 910"/>
                <a:gd name="T5" fmla="*/ 429 h 1011"/>
                <a:gd name="T6" fmla="*/ 705 w 910"/>
                <a:gd name="T7" fmla="*/ 280 h 1011"/>
                <a:gd name="T8" fmla="*/ 584 w 910"/>
                <a:gd name="T9" fmla="*/ 178 h 1011"/>
                <a:gd name="T10" fmla="*/ 659 w 910"/>
                <a:gd name="T11" fmla="*/ 48 h 1011"/>
                <a:gd name="T12" fmla="*/ 151 w 910"/>
                <a:gd name="T13" fmla="*/ 485 h 1011"/>
                <a:gd name="T14" fmla="*/ 75 w 910"/>
                <a:gd name="T15" fmla="*/ 204 h 1011"/>
                <a:gd name="T16" fmla="*/ 47 w 910"/>
                <a:gd name="T17" fmla="*/ 254 h 1011"/>
                <a:gd name="T18" fmla="*/ 253 w 910"/>
                <a:gd name="T19" fmla="*/ 48 h 1011"/>
                <a:gd name="T20" fmla="*/ 456 w 910"/>
                <a:gd name="T21" fmla="*/ 221 h 1011"/>
                <a:gd name="T22" fmla="*/ 549 w 910"/>
                <a:gd name="T23" fmla="*/ 243 h 1011"/>
                <a:gd name="T24" fmla="*/ 627 w 910"/>
                <a:gd name="T25" fmla="*/ 293 h 1011"/>
                <a:gd name="T26" fmla="*/ 670 w 910"/>
                <a:gd name="T27" fmla="*/ 349 h 1011"/>
                <a:gd name="T28" fmla="*/ 698 w 910"/>
                <a:gd name="T29" fmla="*/ 440 h 1011"/>
                <a:gd name="T30" fmla="*/ 690 w 910"/>
                <a:gd name="T31" fmla="*/ 531 h 1011"/>
                <a:gd name="T32" fmla="*/ 649 w 910"/>
                <a:gd name="T33" fmla="*/ 613 h 1011"/>
                <a:gd name="T34" fmla="*/ 586 w 910"/>
                <a:gd name="T35" fmla="*/ 695 h 1011"/>
                <a:gd name="T36" fmla="*/ 621 w 910"/>
                <a:gd name="T37" fmla="*/ 710 h 1011"/>
                <a:gd name="T38" fmla="*/ 627 w 910"/>
                <a:gd name="T39" fmla="*/ 771 h 1011"/>
                <a:gd name="T40" fmla="*/ 621 w 910"/>
                <a:gd name="T41" fmla="*/ 801 h 1011"/>
                <a:gd name="T42" fmla="*/ 627 w 910"/>
                <a:gd name="T43" fmla="*/ 861 h 1011"/>
                <a:gd name="T44" fmla="*/ 324 w 910"/>
                <a:gd name="T45" fmla="*/ 920 h 1011"/>
                <a:gd name="T46" fmla="*/ 294 w 910"/>
                <a:gd name="T47" fmla="*/ 885 h 1011"/>
                <a:gd name="T48" fmla="*/ 292 w 910"/>
                <a:gd name="T49" fmla="*/ 846 h 1011"/>
                <a:gd name="T50" fmla="*/ 298 w 910"/>
                <a:gd name="T51" fmla="*/ 814 h 1011"/>
                <a:gd name="T52" fmla="*/ 292 w 910"/>
                <a:gd name="T53" fmla="*/ 777 h 1011"/>
                <a:gd name="T54" fmla="*/ 300 w 910"/>
                <a:gd name="T55" fmla="*/ 732 h 1011"/>
                <a:gd name="T56" fmla="*/ 331 w 910"/>
                <a:gd name="T57" fmla="*/ 673 h 1011"/>
                <a:gd name="T58" fmla="*/ 266 w 910"/>
                <a:gd name="T59" fmla="*/ 615 h 1011"/>
                <a:gd name="T60" fmla="*/ 222 w 910"/>
                <a:gd name="T61" fmla="*/ 531 h 1011"/>
                <a:gd name="T62" fmla="*/ 214 w 910"/>
                <a:gd name="T63" fmla="*/ 440 h 1011"/>
                <a:gd name="T64" fmla="*/ 242 w 910"/>
                <a:gd name="T65" fmla="*/ 349 h 1011"/>
                <a:gd name="T66" fmla="*/ 285 w 910"/>
                <a:gd name="T67" fmla="*/ 293 h 1011"/>
                <a:gd name="T68" fmla="*/ 361 w 910"/>
                <a:gd name="T69" fmla="*/ 241 h 1011"/>
                <a:gd name="T70" fmla="*/ 456 w 910"/>
                <a:gd name="T71" fmla="*/ 221 h 1011"/>
                <a:gd name="T72" fmla="*/ 530 w 910"/>
                <a:gd name="T73" fmla="*/ 942 h 1011"/>
                <a:gd name="T74" fmla="*/ 517 w 910"/>
                <a:gd name="T75" fmla="*/ 980 h 1011"/>
                <a:gd name="T76" fmla="*/ 473 w 910"/>
                <a:gd name="T77" fmla="*/ 1011 h 1011"/>
                <a:gd name="T78" fmla="*/ 434 w 910"/>
                <a:gd name="T79" fmla="*/ 1006 h 1011"/>
                <a:gd name="T80" fmla="*/ 398 w 910"/>
                <a:gd name="T81" fmla="*/ 974 h 1011"/>
                <a:gd name="T82" fmla="*/ 527 w 910"/>
                <a:gd name="T83" fmla="*/ 939 h 1011"/>
                <a:gd name="T84" fmla="*/ 341 w 910"/>
                <a:gd name="T85" fmla="*/ 866 h 1011"/>
                <a:gd name="T86" fmla="*/ 579 w 910"/>
                <a:gd name="T87" fmla="*/ 849 h 1011"/>
                <a:gd name="T88" fmla="*/ 579 w 910"/>
                <a:gd name="T89" fmla="*/ 838 h 1011"/>
                <a:gd name="T90" fmla="*/ 341 w 910"/>
                <a:gd name="T91" fmla="*/ 775 h 1011"/>
                <a:gd name="T92" fmla="*/ 579 w 910"/>
                <a:gd name="T93" fmla="*/ 758 h 1011"/>
                <a:gd name="T94" fmla="*/ 579 w 910"/>
                <a:gd name="T95" fmla="*/ 747 h 1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10" h="1011">
                  <a:moveTo>
                    <a:pt x="428" y="0"/>
                  </a:moveTo>
                  <a:lnTo>
                    <a:pt x="484" y="0"/>
                  </a:lnTo>
                  <a:lnTo>
                    <a:pt x="484" y="152"/>
                  </a:lnTo>
                  <a:lnTo>
                    <a:pt x="428" y="152"/>
                  </a:lnTo>
                  <a:lnTo>
                    <a:pt x="428" y="0"/>
                  </a:lnTo>
                  <a:lnTo>
                    <a:pt x="428" y="0"/>
                  </a:lnTo>
                  <a:close/>
                  <a:moveTo>
                    <a:pt x="910" y="429"/>
                  </a:moveTo>
                  <a:lnTo>
                    <a:pt x="910" y="485"/>
                  </a:lnTo>
                  <a:lnTo>
                    <a:pt x="761" y="485"/>
                  </a:lnTo>
                  <a:lnTo>
                    <a:pt x="761" y="429"/>
                  </a:lnTo>
                  <a:lnTo>
                    <a:pt x="910" y="429"/>
                  </a:lnTo>
                  <a:lnTo>
                    <a:pt x="910" y="429"/>
                  </a:lnTo>
                  <a:close/>
                  <a:moveTo>
                    <a:pt x="837" y="206"/>
                  </a:moveTo>
                  <a:lnTo>
                    <a:pt x="865" y="254"/>
                  </a:lnTo>
                  <a:lnTo>
                    <a:pt x="733" y="329"/>
                  </a:lnTo>
                  <a:lnTo>
                    <a:pt x="705" y="280"/>
                  </a:lnTo>
                  <a:lnTo>
                    <a:pt x="837" y="206"/>
                  </a:lnTo>
                  <a:lnTo>
                    <a:pt x="837" y="206"/>
                  </a:lnTo>
                  <a:close/>
                  <a:moveTo>
                    <a:pt x="659" y="48"/>
                  </a:moveTo>
                  <a:lnTo>
                    <a:pt x="584" y="178"/>
                  </a:lnTo>
                  <a:lnTo>
                    <a:pt x="634" y="206"/>
                  </a:lnTo>
                  <a:lnTo>
                    <a:pt x="707" y="76"/>
                  </a:lnTo>
                  <a:lnTo>
                    <a:pt x="659" y="48"/>
                  </a:lnTo>
                  <a:lnTo>
                    <a:pt x="659" y="48"/>
                  </a:lnTo>
                  <a:close/>
                  <a:moveTo>
                    <a:pt x="0" y="485"/>
                  </a:moveTo>
                  <a:lnTo>
                    <a:pt x="0" y="429"/>
                  </a:lnTo>
                  <a:lnTo>
                    <a:pt x="151" y="429"/>
                  </a:lnTo>
                  <a:lnTo>
                    <a:pt x="151" y="485"/>
                  </a:lnTo>
                  <a:lnTo>
                    <a:pt x="0" y="485"/>
                  </a:lnTo>
                  <a:lnTo>
                    <a:pt x="0" y="485"/>
                  </a:lnTo>
                  <a:close/>
                  <a:moveTo>
                    <a:pt x="47" y="254"/>
                  </a:moveTo>
                  <a:lnTo>
                    <a:pt x="75" y="204"/>
                  </a:lnTo>
                  <a:lnTo>
                    <a:pt x="205" y="280"/>
                  </a:lnTo>
                  <a:lnTo>
                    <a:pt x="177" y="327"/>
                  </a:lnTo>
                  <a:lnTo>
                    <a:pt x="47" y="254"/>
                  </a:lnTo>
                  <a:lnTo>
                    <a:pt x="47" y="254"/>
                  </a:lnTo>
                  <a:close/>
                  <a:moveTo>
                    <a:pt x="203" y="76"/>
                  </a:moveTo>
                  <a:lnTo>
                    <a:pt x="279" y="206"/>
                  </a:lnTo>
                  <a:lnTo>
                    <a:pt x="328" y="178"/>
                  </a:lnTo>
                  <a:lnTo>
                    <a:pt x="253" y="48"/>
                  </a:lnTo>
                  <a:lnTo>
                    <a:pt x="203" y="76"/>
                  </a:lnTo>
                  <a:lnTo>
                    <a:pt x="203" y="76"/>
                  </a:lnTo>
                  <a:close/>
                  <a:moveTo>
                    <a:pt x="456" y="221"/>
                  </a:moveTo>
                  <a:lnTo>
                    <a:pt x="456" y="221"/>
                  </a:lnTo>
                  <a:lnTo>
                    <a:pt x="478" y="223"/>
                  </a:lnTo>
                  <a:lnTo>
                    <a:pt x="502" y="228"/>
                  </a:lnTo>
                  <a:lnTo>
                    <a:pt x="525" y="234"/>
                  </a:lnTo>
                  <a:lnTo>
                    <a:pt x="549" y="243"/>
                  </a:lnTo>
                  <a:lnTo>
                    <a:pt x="571" y="254"/>
                  </a:lnTo>
                  <a:lnTo>
                    <a:pt x="592" y="264"/>
                  </a:lnTo>
                  <a:lnTo>
                    <a:pt x="612" y="277"/>
                  </a:lnTo>
                  <a:lnTo>
                    <a:pt x="627" y="293"/>
                  </a:lnTo>
                  <a:lnTo>
                    <a:pt x="627" y="293"/>
                  </a:lnTo>
                  <a:lnTo>
                    <a:pt x="644" y="310"/>
                  </a:lnTo>
                  <a:lnTo>
                    <a:pt x="657" y="329"/>
                  </a:lnTo>
                  <a:lnTo>
                    <a:pt x="670" y="349"/>
                  </a:lnTo>
                  <a:lnTo>
                    <a:pt x="681" y="370"/>
                  </a:lnTo>
                  <a:lnTo>
                    <a:pt x="688" y="392"/>
                  </a:lnTo>
                  <a:lnTo>
                    <a:pt x="694" y="416"/>
                  </a:lnTo>
                  <a:lnTo>
                    <a:pt x="698" y="440"/>
                  </a:lnTo>
                  <a:lnTo>
                    <a:pt x="698" y="466"/>
                  </a:lnTo>
                  <a:lnTo>
                    <a:pt x="698" y="466"/>
                  </a:lnTo>
                  <a:lnTo>
                    <a:pt x="696" y="498"/>
                  </a:lnTo>
                  <a:lnTo>
                    <a:pt x="690" y="531"/>
                  </a:lnTo>
                  <a:lnTo>
                    <a:pt x="679" y="561"/>
                  </a:lnTo>
                  <a:lnTo>
                    <a:pt x="666" y="589"/>
                  </a:lnTo>
                  <a:lnTo>
                    <a:pt x="666" y="589"/>
                  </a:lnTo>
                  <a:lnTo>
                    <a:pt x="649" y="613"/>
                  </a:lnTo>
                  <a:lnTo>
                    <a:pt x="631" y="634"/>
                  </a:lnTo>
                  <a:lnTo>
                    <a:pt x="610" y="654"/>
                  </a:lnTo>
                  <a:lnTo>
                    <a:pt x="586" y="669"/>
                  </a:lnTo>
                  <a:lnTo>
                    <a:pt x="586" y="695"/>
                  </a:lnTo>
                  <a:lnTo>
                    <a:pt x="595" y="695"/>
                  </a:lnTo>
                  <a:lnTo>
                    <a:pt x="614" y="693"/>
                  </a:lnTo>
                  <a:lnTo>
                    <a:pt x="621" y="710"/>
                  </a:lnTo>
                  <a:lnTo>
                    <a:pt x="621" y="710"/>
                  </a:lnTo>
                  <a:lnTo>
                    <a:pt x="627" y="730"/>
                  </a:lnTo>
                  <a:lnTo>
                    <a:pt x="629" y="751"/>
                  </a:lnTo>
                  <a:lnTo>
                    <a:pt x="629" y="751"/>
                  </a:lnTo>
                  <a:lnTo>
                    <a:pt x="627" y="771"/>
                  </a:lnTo>
                  <a:lnTo>
                    <a:pt x="621" y="790"/>
                  </a:lnTo>
                  <a:lnTo>
                    <a:pt x="618" y="794"/>
                  </a:lnTo>
                  <a:lnTo>
                    <a:pt x="621" y="801"/>
                  </a:lnTo>
                  <a:lnTo>
                    <a:pt x="621" y="801"/>
                  </a:lnTo>
                  <a:lnTo>
                    <a:pt x="627" y="820"/>
                  </a:lnTo>
                  <a:lnTo>
                    <a:pt x="629" y="842"/>
                  </a:lnTo>
                  <a:lnTo>
                    <a:pt x="629" y="842"/>
                  </a:lnTo>
                  <a:lnTo>
                    <a:pt x="627" y="861"/>
                  </a:lnTo>
                  <a:lnTo>
                    <a:pt x="621" y="881"/>
                  </a:lnTo>
                  <a:lnTo>
                    <a:pt x="614" y="894"/>
                  </a:lnTo>
                  <a:lnTo>
                    <a:pt x="599" y="896"/>
                  </a:lnTo>
                  <a:lnTo>
                    <a:pt x="324" y="920"/>
                  </a:lnTo>
                  <a:lnTo>
                    <a:pt x="307" y="922"/>
                  </a:lnTo>
                  <a:lnTo>
                    <a:pt x="298" y="905"/>
                  </a:lnTo>
                  <a:lnTo>
                    <a:pt x="298" y="905"/>
                  </a:lnTo>
                  <a:lnTo>
                    <a:pt x="294" y="885"/>
                  </a:lnTo>
                  <a:lnTo>
                    <a:pt x="292" y="868"/>
                  </a:lnTo>
                  <a:lnTo>
                    <a:pt x="292" y="868"/>
                  </a:lnTo>
                  <a:lnTo>
                    <a:pt x="292" y="857"/>
                  </a:lnTo>
                  <a:lnTo>
                    <a:pt x="292" y="846"/>
                  </a:lnTo>
                  <a:lnTo>
                    <a:pt x="296" y="836"/>
                  </a:lnTo>
                  <a:lnTo>
                    <a:pt x="300" y="823"/>
                  </a:lnTo>
                  <a:lnTo>
                    <a:pt x="303" y="820"/>
                  </a:lnTo>
                  <a:lnTo>
                    <a:pt x="298" y="814"/>
                  </a:lnTo>
                  <a:lnTo>
                    <a:pt x="298" y="814"/>
                  </a:lnTo>
                  <a:lnTo>
                    <a:pt x="294" y="797"/>
                  </a:lnTo>
                  <a:lnTo>
                    <a:pt x="292" y="777"/>
                  </a:lnTo>
                  <a:lnTo>
                    <a:pt x="292" y="777"/>
                  </a:lnTo>
                  <a:lnTo>
                    <a:pt x="292" y="766"/>
                  </a:lnTo>
                  <a:lnTo>
                    <a:pt x="292" y="755"/>
                  </a:lnTo>
                  <a:lnTo>
                    <a:pt x="296" y="745"/>
                  </a:lnTo>
                  <a:lnTo>
                    <a:pt x="300" y="732"/>
                  </a:lnTo>
                  <a:lnTo>
                    <a:pt x="307" y="719"/>
                  </a:lnTo>
                  <a:lnTo>
                    <a:pt x="320" y="719"/>
                  </a:lnTo>
                  <a:lnTo>
                    <a:pt x="331" y="717"/>
                  </a:lnTo>
                  <a:lnTo>
                    <a:pt x="331" y="673"/>
                  </a:lnTo>
                  <a:lnTo>
                    <a:pt x="331" y="673"/>
                  </a:lnTo>
                  <a:lnTo>
                    <a:pt x="307" y="656"/>
                  </a:lnTo>
                  <a:lnTo>
                    <a:pt x="285" y="637"/>
                  </a:lnTo>
                  <a:lnTo>
                    <a:pt x="266" y="615"/>
                  </a:lnTo>
                  <a:lnTo>
                    <a:pt x="248" y="591"/>
                  </a:lnTo>
                  <a:lnTo>
                    <a:pt x="248" y="591"/>
                  </a:lnTo>
                  <a:lnTo>
                    <a:pt x="233" y="563"/>
                  </a:lnTo>
                  <a:lnTo>
                    <a:pt x="222" y="531"/>
                  </a:lnTo>
                  <a:lnTo>
                    <a:pt x="216" y="498"/>
                  </a:lnTo>
                  <a:lnTo>
                    <a:pt x="214" y="466"/>
                  </a:lnTo>
                  <a:lnTo>
                    <a:pt x="214" y="466"/>
                  </a:lnTo>
                  <a:lnTo>
                    <a:pt x="214" y="440"/>
                  </a:lnTo>
                  <a:lnTo>
                    <a:pt x="218" y="416"/>
                  </a:lnTo>
                  <a:lnTo>
                    <a:pt x="225" y="392"/>
                  </a:lnTo>
                  <a:lnTo>
                    <a:pt x="233" y="370"/>
                  </a:lnTo>
                  <a:lnTo>
                    <a:pt x="242" y="349"/>
                  </a:lnTo>
                  <a:lnTo>
                    <a:pt x="255" y="329"/>
                  </a:lnTo>
                  <a:lnTo>
                    <a:pt x="270" y="310"/>
                  </a:lnTo>
                  <a:lnTo>
                    <a:pt x="285" y="293"/>
                  </a:lnTo>
                  <a:lnTo>
                    <a:pt x="285" y="293"/>
                  </a:lnTo>
                  <a:lnTo>
                    <a:pt x="303" y="277"/>
                  </a:lnTo>
                  <a:lnTo>
                    <a:pt x="320" y="264"/>
                  </a:lnTo>
                  <a:lnTo>
                    <a:pt x="341" y="251"/>
                  </a:lnTo>
                  <a:lnTo>
                    <a:pt x="361" y="241"/>
                  </a:lnTo>
                  <a:lnTo>
                    <a:pt x="385" y="232"/>
                  </a:lnTo>
                  <a:lnTo>
                    <a:pt x="409" y="228"/>
                  </a:lnTo>
                  <a:lnTo>
                    <a:pt x="432" y="223"/>
                  </a:lnTo>
                  <a:lnTo>
                    <a:pt x="456" y="221"/>
                  </a:lnTo>
                  <a:lnTo>
                    <a:pt x="456" y="221"/>
                  </a:lnTo>
                  <a:close/>
                  <a:moveTo>
                    <a:pt x="527" y="939"/>
                  </a:moveTo>
                  <a:lnTo>
                    <a:pt x="527" y="939"/>
                  </a:lnTo>
                  <a:lnTo>
                    <a:pt x="530" y="942"/>
                  </a:lnTo>
                  <a:lnTo>
                    <a:pt x="530" y="942"/>
                  </a:lnTo>
                  <a:lnTo>
                    <a:pt x="527" y="957"/>
                  </a:lnTo>
                  <a:lnTo>
                    <a:pt x="523" y="970"/>
                  </a:lnTo>
                  <a:lnTo>
                    <a:pt x="517" y="980"/>
                  </a:lnTo>
                  <a:lnTo>
                    <a:pt x="508" y="991"/>
                  </a:lnTo>
                  <a:lnTo>
                    <a:pt x="497" y="1000"/>
                  </a:lnTo>
                  <a:lnTo>
                    <a:pt x="486" y="1006"/>
                  </a:lnTo>
                  <a:lnTo>
                    <a:pt x="473" y="1011"/>
                  </a:lnTo>
                  <a:lnTo>
                    <a:pt x="458" y="1011"/>
                  </a:lnTo>
                  <a:lnTo>
                    <a:pt x="458" y="1011"/>
                  </a:lnTo>
                  <a:lnTo>
                    <a:pt x="445" y="1011"/>
                  </a:lnTo>
                  <a:lnTo>
                    <a:pt x="434" y="1006"/>
                  </a:lnTo>
                  <a:lnTo>
                    <a:pt x="424" y="1002"/>
                  </a:lnTo>
                  <a:lnTo>
                    <a:pt x="413" y="993"/>
                  </a:lnTo>
                  <a:lnTo>
                    <a:pt x="404" y="985"/>
                  </a:lnTo>
                  <a:lnTo>
                    <a:pt x="398" y="974"/>
                  </a:lnTo>
                  <a:lnTo>
                    <a:pt x="393" y="963"/>
                  </a:lnTo>
                  <a:lnTo>
                    <a:pt x="389" y="950"/>
                  </a:lnTo>
                  <a:lnTo>
                    <a:pt x="527" y="939"/>
                  </a:lnTo>
                  <a:lnTo>
                    <a:pt x="527" y="939"/>
                  </a:lnTo>
                  <a:close/>
                  <a:moveTo>
                    <a:pt x="579" y="838"/>
                  </a:moveTo>
                  <a:lnTo>
                    <a:pt x="341" y="857"/>
                  </a:lnTo>
                  <a:lnTo>
                    <a:pt x="341" y="857"/>
                  </a:lnTo>
                  <a:lnTo>
                    <a:pt x="341" y="866"/>
                  </a:lnTo>
                  <a:lnTo>
                    <a:pt x="341" y="866"/>
                  </a:lnTo>
                  <a:lnTo>
                    <a:pt x="341" y="868"/>
                  </a:lnTo>
                  <a:lnTo>
                    <a:pt x="579" y="849"/>
                  </a:lnTo>
                  <a:lnTo>
                    <a:pt x="579" y="849"/>
                  </a:lnTo>
                  <a:lnTo>
                    <a:pt x="579" y="842"/>
                  </a:lnTo>
                  <a:lnTo>
                    <a:pt x="579" y="842"/>
                  </a:lnTo>
                  <a:lnTo>
                    <a:pt x="579" y="838"/>
                  </a:lnTo>
                  <a:lnTo>
                    <a:pt x="579" y="838"/>
                  </a:lnTo>
                  <a:close/>
                  <a:moveTo>
                    <a:pt x="579" y="747"/>
                  </a:moveTo>
                  <a:lnTo>
                    <a:pt x="341" y="766"/>
                  </a:lnTo>
                  <a:lnTo>
                    <a:pt x="341" y="766"/>
                  </a:lnTo>
                  <a:lnTo>
                    <a:pt x="341" y="775"/>
                  </a:lnTo>
                  <a:lnTo>
                    <a:pt x="341" y="775"/>
                  </a:lnTo>
                  <a:lnTo>
                    <a:pt x="341" y="777"/>
                  </a:lnTo>
                  <a:lnTo>
                    <a:pt x="579" y="758"/>
                  </a:lnTo>
                  <a:lnTo>
                    <a:pt x="579" y="758"/>
                  </a:lnTo>
                  <a:lnTo>
                    <a:pt x="579" y="751"/>
                  </a:lnTo>
                  <a:lnTo>
                    <a:pt x="579" y="751"/>
                  </a:lnTo>
                  <a:lnTo>
                    <a:pt x="579" y="747"/>
                  </a:lnTo>
                  <a:lnTo>
                    <a:pt x="579" y="74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8B0415"/>
                </a:gs>
                <a:gs pos="50000">
                  <a:srgbClr val="B50F23"/>
                </a:gs>
                <a:gs pos="100000">
                  <a:srgbClr val="EA1931"/>
                </a:gs>
              </a:gsLst>
              <a:lin ang="16200000" scaled="1"/>
              <a:tileRect/>
            </a:gra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965094" y="430679"/>
            <a:ext cx="4538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&lt;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외국인취업허가증</a:t>
            </a:r>
            <a:r>
              <a:rPr lang="en-US" altLang="zh-CN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&gt; </a:t>
            </a:r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처리 절차</a:t>
            </a:r>
            <a:endParaRPr lang="en-US" altLang="zh-CN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-15653" y="5104976"/>
            <a:ext cx="9159653" cy="36000"/>
          </a:xfrm>
          <a:prstGeom prst="rect">
            <a:avLst/>
          </a:prstGeom>
          <a:solidFill>
            <a:srgbClr val="EA19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15654" y="4530702"/>
            <a:ext cx="9159653" cy="572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21772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4875" algn="l"/>
              </a:tabLst>
            </a:pPr>
            <a:r>
              <a:rPr kumimoji="0" lang="zh-CN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/>
            </a:r>
            <a:br>
              <a:rPr kumimoji="0" lang="zh-CN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</a:b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133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4875" algn="l"/>
              </a:tabLst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0" y="149424"/>
            <a:ext cx="145745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800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54225" algn="l"/>
              </a:tabLst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/>
                <a:cs typeface="Times New Roman" pitchFamily="18" charset="0"/>
              </a:rPr>
              <a:t>          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54225" algn="l"/>
              </a:tabLst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4885256" y="2046525"/>
            <a:ext cx="2592000" cy="720000"/>
          </a:xfrm>
          <a:prstGeom prst="rect">
            <a:avLst/>
          </a:prstGeom>
          <a:solidFill>
            <a:srgbClr val="D9112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 latinLnBrk="1">
              <a:spcBef>
                <a:spcPct val="0"/>
              </a:spcBef>
              <a:spcAft>
                <a:spcPct val="0"/>
              </a:spcAft>
            </a:pPr>
            <a:r>
              <a:rPr lang="ko-KR" altLang="en-US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국내 관련 인재계획에 입선된 자의 경우 종이서류 제출을 요구하지 아니함</a:t>
            </a:r>
            <a:endParaRPr lang="zh-CN" altLang="en-US" sz="1300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1562099" y="2046525"/>
            <a:ext cx="2592000" cy="720426"/>
          </a:xfrm>
          <a:prstGeom prst="rect">
            <a:avLst/>
          </a:prstGeom>
          <a:solidFill>
            <a:srgbClr val="D9112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 latinLnBrk="1">
              <a:spcBef>
                <a:spcPct val="0"/>
              </a:spcBef>
              <a:spcAft>
                <a:spcPct val="0"/>
              </a:spcAft>
            </a:pPr>
            <a:r>
              <a:rPr lang="ko-KR" altLang="en-US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신청인 </a:t>
            </a:r>
            <a:r>
              <a:rPr lang="ko-KR" altLang="en-US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입국 후 </a:t>
            </a:r>
            <a:r>
              <a:rPr lang="en-US" altLang="ko-KR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15</a:t>
            </a:r>
            <a:r>
              <a:rPr lang="ko-KR" altLang="en-US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일 내에 온라인으로 취업허가증을 신청 및 발급받고 종이서류 제출</a:t>
            </a:r>
            <a:endParaRPr lang="zh-CN" altLang="en-US" sz="1300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43150" algn="l"/>
              </a:tabLst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0189" name="Rectangle 1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4875" algn="l"/>
              </a:tabLst>
            </a:pPr>
            <a:r>
              <a:rPr kumimoji="0" lang="zh-CN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/>
            </a:r>
            <a:br>
              <a:rPr kumimoji="0" lang="zh-CN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</a:b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4875" algn="l"/>
              </a:tabLst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0" y="149424"/>
            <a:ext cx="145745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800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54225" algn="l"/>
              </a:tabLst>
            </a:pP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仿宋_GB2312"/>
                <a:cs typeface="Times New Roman" pitchFamily="18" charset="0"/>
              </a:rPr>
              <a:t>          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54225" algn="l"/>
              </a:tabLst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35" name="AutoShape 4"/>
          <p:cNvSpPr>
            <a:spLocks noChangeShapeType="1"/>
          </p:cNvSpPr>
          <p:nvPr/>
        </p:nvSpPr>
        <p:spPr bwMode="auto">
          <a:xfrm rot="5400000">
            <a:off x="2646673" y="2976671"/>
            <a:ext cx="414000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1931732" y="3210356"/>
            <a:ext cx="1836000" cy="720000"/>
          </a:xfrm>
          <a:prstGeom prst="rect">
            <a:avLst/>
          </a:prstGeom>
          <a:solidFill>
            <a:srgbClr val="D9112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algn="just" defTabSz="914400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외국인 고급인재</a:t>
            </a:r>
            <a:r>
              <a:rPr lang="en-US" altLang="ko-KR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(A </a:t>
            </a:r>
            <a:r>
              <a:rPr lang="ko-KR" altLang="en-US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유형</a:t>
            </a:r>
            <a:r>
              <a:rPr lang="en-US" altLang="ko-KR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)</a:t>
            </a:r>
            <a:r>
              <a:rPr lang="ko-KR" altLang="en-US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의 경우 온라인으로 바로 접수증 발행</a:t>
            </a:r>
            <a:endParaRPr lang="zh-CN" altLang="en-US" sz="1300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4885256" y="3210356"/>
            <a:ext cx="2592000" cy="720000"/>
          </a:xfrm>
          <a:prstGeom prst="rect">
            <a:avLst/>
          </a:prstGeom>
          <a:solidFill>
            <a:srgbClr val="D9112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 latinLnBrk="1">
              <a:spcBef>
                <a:spcPct val="0"/>
              </a:spcBef>
              <a:spcAft>
                <a:spcPct val="0"/>
              </a:spcAft>
            </a:pPr>
            <a:r>
              <a:rPr lang="ko-KR" altLang="en-US" sz="13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국내 관련 인재계획에 입선된 자의 경우 종이서류 제출을 요구하지 아니함</a:t>
            </a:r>
            <a:endParaRPr lang="zh-CN" altLang="en-US" sz="1300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39" name="AutoShape 9"/>
          <p:cNvSpPr>
            <a:spLocks noChangeShapeType="1"/>
          </p:cNvSpPr>
          <p:nvPr/>
        </p:nvSpPr>
        <p:spPr bwMode="auto">
          <a:xfrm rot="5400000">
            <a:off x="5964977" y="1795837"/>
            <a:ext cx="414000" cy="2178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619766" y="1655605"/>
            <a:ext cx="22669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외국인 고급인재 </a:t>
            </a:r>
            <a:r>
              <a:rPr lang="en-US" altLang="ko-KR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5 </a:t>
            </a:r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근무일</a:t>
            </a:r>
            <a:endParaRPr lang="zh-CN" altLang="en-US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6164180" y="1655605"/>
            <a:ext cx="9877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10 </a:t>
            </a:r>
            <a:r>
              <a:rPr lang="ko-KR" altLang="en-US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  <a:cs typeface="Times New Roman" pitchFamily="18" charset="0"/>
              </a:rPr>
              <a:t>근무일</a:t>
            </a:r>
            <a:endParaRPr lang="zh-CN" altLang="en-US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42" name="AutoShape 4"/>
          <p:cNvSpPr>
            <a:spLocks noChangeShapeType="1"/>
          </p:cNvSpPr>
          <p:nvPr/>
        </p:nvSpPr>
        <p:spPr bwMode="auto">
          <a:xfrm rot="5400000">
            <a:off x="2647298" y="1796301"/>
            <a:ext cx="412750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45" name="直接箭头连接符 44"/>
          <p:cNvCxnSpPr/>
          <p:nvPr/>
        </p:nvCxnSpPr>
        <p:spPr>
          <a:xfrm>
            <a:off x="3802825" y="3552949"/>
            <a:ext cx="10620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4165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101"/>
          <a:stretch/>
        </p:blipFill>
        <p:spPr bwMode="auto">
          <a:xfrm>
            <a:off x="-7703" y="0"/>
            <a:ext cx="9151703" cy="51420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4" name="组合 43"/>
          <p:cNvGrpSpPr/>
          <p:nvPr/>
        </p:nvGrpSpPr>
        <p:grpSpPr>
          <a:xfrm flipH="1">
            <a:off x="-287707" y="-1369048"/>
            <a:ext cx="10505235" cy="7795903"/>
            <a:chOff x="-1083972" y="-1366303"/>
            <a:chExt cx="10505235" cy="7795903"/>
          </a:xfrm>
        </p:grpSpPr>
        <p:grpSp>
          <p:nvGrpSpPr>
            <p:cNvPr id="5" name="组合 4"/>
            <p:cNvGrpSpPr/>
            <p:nvPr/>
          </p:nvGrpSpPr>
          <p:grpSpPr>
            <a:xfrm rot="5400000">
              <a:off x="-503618" y="-921627"/>
              <a:ext cx="2976319" cy="4137028"/>
              <a:chOff x="314742" y="-4918286"/>
              <a:chExt cx="2976319" cy="4137028"/>
            </a:xfrm>
          </p:grpSpPr>
          <p:pic>
            <p:nvPicPr>
              <p:cNvPr id="56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3366670" flipH="1">
                <a:off x="-100804" y="-2030293"/>
                <a:ext cx="1664581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6616804" flipV="1">
                <a:off x="708587" y="-3437383"/>
                <a:ext cx="4052541" cy="11124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52" name="组合 51"/>
              <p:cNvGrpSpPr/>
              <p:nvPr/>
            </p:nvGrpSpPr>
            <p:grpSpPr>
              <a:xfrm rot="10800000" flipH="1" flipV="1">
                <a:off x="624885" y="-4918286"/>
                <a:ext cx="2293511" cy="3736282"/>
                <a:chOff x="1" y="-10282"/>
                <a:chExt cx="1610678" cy="2623902"/>
              </a:xfrm>
            </p:grpSpPr>
            <p:sp>
              <p:nvSpPr>
                <p:cNvPr id="53" name="等腰三角形 52"/>
                <p:cNvSpPr/>
                <p:nvPr/>
              </p:nvSpPr>
              <p:spPr>
                <a:xfrm flipH="1" flipV="1">
                  <a:off x="1" y="1686461"/>
                  <a:ext cx="978127" cy="927159"/>
                </a:xfrm>
                <a:prstGeom prst="triangle">
                  <a:avLst>
                    <a:gd name="adj" fmla="val 36104"/>
                  </a:avLst>
                </a:prstGeom>
                <a:solidFill>
                  <a:srgbClr val="BA11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4" name="矩形 53"/>
                <p:cNvSpPr/>
                <p:nvPr/>
              </p:nvSpPr>
              <p:spPr>
                <a:xfrm flipH="1" flipV="1">
                  <a:off x="1" y="-10282"/>
                  <a:ext cx="978127" cy="1696743"/>
                </a:xfrm>
                <a:prstGeom prst="rect">
                  <a:avLst/>
                </a:prstGeom>
                <a:solidFill>
                  <a:srgbClr val="BA11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5" name="等腰三角形 54"/>
                <p:cNvSpPr/>
                <p:nvPr/>
              </p:nvSpPr>
              <p:spPr>
                <a:xfrm flipH="1" flipV="1">
                  <a:off x="632552" y="-10282"/>
                  <a:ext cx="978127" cy="1696743"/>
                </a:xfrm>
                <a:prstGeom prst="triangle">
                  <a:avLst>
                    <a:gd name="adj" fmla="val 64517"/>
                  </a:avLst>
                </a:prstGeom>
                <a:solidFill>
                  <a:srgbClr val="BA11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pic>
          <p:nvPicPr>
            <p:cNvPr id="57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442238">
              <a:off x="1111263" y="761526"/>
              <a:ext cx="2471354" cy="73309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" name="组合 2"/>
            <p:cNvGrpSpPr/>
            <p:nvPr/>
          </p:nvGrpSpPr>
          <p:grpSpPr>
            <a:xfrm rot="20631445">
              <a:off x="2378822" y="-1366303"/>
              <a:ext cx="3825256" cy="3852294"/>
              <a:chOff x="4142471" y="-4119624"/>
              <a:chExt cx="3265200" cy="3288279"/>
            </a:xfrm>
          </p:grpSpPr>
          <p:pic>
            <p:nvPicPr>
              <p:cNvPr id="48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008045" flipV="1">
                <a:off x="4422630" y="-1664835"/>
                <a:ext cx="2374784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9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590578" flipV="1">
                <a:off x="4142471" y="-3720666"/>
                <a:ext cx="3265200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0" name="等腰三角形 49"/>
              <p:cNvSpPr/>
              <p:nvPr/>
            </p:nvSpPr>
            <p:spPr>
              <a:xfrm rot="5400000">
                <a:off x="4124471" y="-3898641"/>
                <a:ext cx="2748473" cy="2306507"/>
              </a:xfrm>
              <a:prstGeom prst="triangle">
                <a:avLst>
                  <a:gd name="adj" fmla="val 80337"/>
                </a:avLst>
              </a:prstGeom>
              <a:solidFill>
                <a:srgbClr val="A103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47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241578">
              <a:off x="3547133" y="1418584"/>
              <a:ext cx="2585604" cy="97889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3" name="组合 42"/>
            <p:cNvGrpSpPr/>
            <p:nvPr/>
          </p:nvGrpSpPr>
          <p:grpSpPr>
            <a:xfrm flipH="1">
              <a:off x="4483229" y="2995786"/>
              <a:ext cx="4938034" cy="2443957"/>
              <a:chOff x="-670706" y="3414023"/>
              <a:chExt cx="3395937" cy="1680735"/>
            </a:xfrm>
          </p:grpSpPr>
          <p:pic>
            <p:nvPicPr>
              <p:cNvPr id="41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8532400" flipV="1">
                <a:off x="-167874" y="4261268"/>
                <a:ext cx="2893105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2" name="等腰三角形 41"/>
              <p:cNvSpPr/>
              <p:nvPr/>
            </p:nvSpPr>
            <p:spPr>
              <a:xfrm rot="19313780">
                <a:off x="-670706" y="3414023"/>
                <a:ext cx="2783009" cy="1041740"/>
              </a:xfrm>
              <a:prstGeom prst="triangle">
                <a:avLst/>
              </a:prstGeom>
              <a:solidFill>
                <a:srgbClr val="A103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0" name="组合 39"/>
            <p:cNvGrpSpPr/>
            <p:nvPr/>
          </p:nvGrpSpPr>
          <p:grpSpPr>
            <a:xfrm rot="5400000">
              <a:off x="3848106" y="824120"/>
              <a:ext cx="5265717" cy="2606136"/>
              <a:chOff x="364041" y="3673510"/>
              <a:chExt cx="3395937" cy="1680735"/>
            </a:xfrm>
          </p:grpSpPr>
          <p:pic>
            <p:nvPicPr>
              <p:cNvPr id="11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9332400" flipV="1">
                <a:off x="364041" y="3673510"/>
                <a:ext cx="2893105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3" name="等腰三角形 12"/>
              <p:cNvSpPr/>
              <p:nvPr/>
            </p:nvSpPr>
            <p:spPr>
              <a:xfrm rot="8513780">
                <a:off x="976969" y="4312505"/>
                <a:ext cx="2783009" cy="1041740"/>
              </a:xfrm>
              <a:prstGeom prst="triangle">
                <a:avLst/>
              </a:prstGeom>
              <a:solidFill>
                <a:srgbClr val="BA11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" name="组合 1"/>
            <p:cNvGrpSpPr/>
            <p:nvPr/>
          </p:nvGrpSpPr>
          <p:grpSpPr>
            <a:xfrm>
              <a:off x="2234667" y="-562995"/>
              <a:ext cx="6915150" cy="6992595"/>
              <a:chOff x="3004433" y="-537904"/>
              <a:chExt cx="6139567" cy="6208326"/>
            </a:xfrm>
          </p:grpSpPr>
          <p:pic>
            <p:nvPicPr>
              <p:cNvPr id="6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0808045" flipV="1">
                <a:off x="5479438" y="-537904"/>
                <a:ext cx="2374784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39" name="组合 38"/>
              <p:cNvGrpSpPr/>
              <p:nvPr/>
            </p:nvGrpSpPr>
            <p:grpSpPr>
              <a:xfrm flipV="1">
                <a:off x="3004433" y="-33676"/>
                <a:ext cx="4010544" cy="1428599"/>
                <a:chOff x="3042574" y="479750"/>
                <a:chExt cx="4010544" cy="1428599"/>
              </a:xfrm>
            </p:grpSpPr>
            <p:pic>
              <p:nvPicPr>
                <p:cNvPr id="7" name="Picture 4" descr="G:\稻壳儿\5\miracomunicazione\shadow3.pn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9130529" flipV="1">
                  <a:off x="3042574" y="555570"/>
                  <a:ext cx="2452915" cy="83349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8" name="等腰三角形 7"/>
                <p:cNvSpPr/>
                <p:nvPr/>
              </p:nvSpPr>
              <p:spPr>
                <a:xfrm>
                  <a:off x="3823006" y="479750"/>
                  <a:ext cx="3230112" cy="1428599"/>
                </a:xfrm>
                <a:prstGeom prst="triangle">
                  <a:avLst/>
                </a:prstGeom>
                <a:solidFill>
                  <a:srgbClr val="EE1C3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9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3390578" flipV="1">
                <a:off x="4979144" y="1240026"/>
                <a:ext cx="2452915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等腰三角形 11"/>
              <p:cNvSpPr/>
              <p:nvPr/>
            </p:nvSpPr>
            <p:spPr>
              <a:xfrm rot="16200000">
                <a:off x="5403908" y="222885"/>
                <a:ext cx="2748473" cy="2306507"/>
              </a:xfrm>
              <a:prstGeom prst="triangle">
                <a:avLst>
                  <a:gd name="adj" fmla="val 80337"/>
                </a:avLst>
              </a:prstGeom>
              <a:solidFill>
                <a:srgbClr val="A103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38" name="组合 37"/>
              <p:cNvGrpSpPr/>
              <p:nvPr/>
            </p:nvGrpSpPr>
            <p:grpSpPr>
              <a:xfrm flipV="1">
                <a:off x="6458775" y="-46535"/>
                <a:ext cx="2685225" cy="5716957"/>
                <a:chOff x="6829900" y="-3819214"/>
                <a:chExt cx="2685225" cy="5716957"/>
              </a:xfrm>
            </p:grpSpPr>
            <p:pic>
              <p:nvPicPr>
                <p:cNvPr id="10" name="Picture 4" descr="G:\稻壳儿\5\miracomunicazione\shadow3.pn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8037442" flipV="1">
                  <a:off x="7859021" y="-3325263"/>
                  <a:ext cx="1821392" cy="83349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4" name="Picture 4" descr="G:\稻壳儿\5\miracomunicazione\shadow3.pn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7416804" flipV="1">
                  <a:off x="5359832" y="-695565"/>
                  <a:ext cx="4052541" cy="111240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grpSp>
              <p:nvGrpSpPr>
                <p:cNvPr id="15" name="组合 14"/>
                <p:cNvGrpSpPr/>
                <p:nvPr/>
              </p:nvGrpSpPr>
              <p:grpSpPr>
                <a:xfrm flipH="1" flipV="1">
                  <a:off x="7221613" y="-1838539"/>
                  <a:ext cx="2293511" cy="3736282"/>
                  <a:chOff x="1" y="-10282"/>
                  <a:chExt cx="1610678" cy="2623902"/>
                </a:xfrm>
              </p:grpSpPr>
              <p:sp>
                <p:nvSpPr>
                  <p:cNvPr id="18" name="等腰三角形 17"/>
                  <p:cNvSpPr/>
                  <p:nvPr/>
                </p:nvSpPr>
                <p:spPr>
                  <a:xfrm flipH="1" flipV="1">
                    <a:off x="1" y="1686461"/>
                    <a:ext cx="978127" cy="927159"/>
                  </a:xfrm>
                  <a:prstGeom prst="triangle">
                    <a:avLst>
                      <a:gd name="adj" fmla="val 36104"/>
                    </a:avLst>
                  </a:prstGeom>
                  <a:solidFill>
                    <a:srgbClr val="BA112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19" name="矩形 18"/>
                  <p:cNvSpPr/>
                  <p:nvPr/>
                </p:nvSpPr>
                <p:spPr>
                  <a:xfrm flipH="1" flipV="1">
                    <a:off x="1" y="-10282"/>
                    <a:ext cx="978127" cy="1696743"/>
                  </a:xfrm>
                  <a:prstGeom prst="rect">
                    <a:avLst/>
                  </a:prstGeom>
                  <a:solidFill>
                    <a:srgbClr val="BA112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20" name="等腰三角形 19"/>
                  <p:cNvSpPr/>
                  <p:nvPr/>
                </p:nvSpPr>
                <p:spPr>
                  <a:xfrm flipH="1" flipV="1">
                    <a:off x="632552" y="-10282"/>
                    <a:ext cx="978127" cy="1696743"/>
                  </a:xfrm>
                  <a:prstGeom prst="triangle">
                    <a:avLst>
                      <a:gd name="adj" fmla="val 64517"/>
                    </a:avLst>
                  </a:prstGeom>
                  <a:solidFill>
                    <a:srgbClr val="BA112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</p:grpSp>
            <p:pic>
              <p:nvPicPr>
                <p:cNvPr id="16" name="Picture 4" descr="G:\稻壳儿\5\miracomunicazione\shadow3.pn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4317271" flipV="1">
                  <a:off x="7771162" y="-1271316"/>
                  <a:ext cx="2155962" cy="83349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7" name="等腰三角形 16"/>
                <p:cNvSpPr/>
                <p:nvPr/>
              </p:nvSpPr>
              <p:spPr>
                <a:xfrm rot="16200000">
                  <a:off x="7678562" y="-2366637"/>
                  <a:ext cx="2822159" cy="850967"/>
                </a:xfrm>
                <a:prstGeom prst="triangle">
                  <a:avLst/>
                </a:prstGeom>
                <a:solidFill>
                  <a:srgbClr val="8E031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</p:grpSp>
      <p:grpSp>
        <p:nvGrpSpPr>
          <p:cNvPr id="21" name="组合 20"/>
          <p:cNvGrpSpPr/>
          <p:nvPr/>
        </p:nvGrpSpPr>
        <p:grpSpPr>
          <a:xfrm flipV="1">
            <a:off x="-1089756" y="-1283794"/>
            <a:ext cx="10505235" cy="7795903"/>
            <a:chOff x="-931572" y="-1213903"/>
            <a:chExt cx="10505235" cy="7795903"/>
          </a:xfrm>
        </p:grpSpPr>
        <p:grpSp>
          <p:nvGrpSpPr>
            <p:cNvPr id="59" name="组合 58"/>
            <p:cNvGrpSpPr/>
            <p:nvPr/>
          </p:nvGrpSpPr>
          <p:grpSpPr>
            <a:xfrm rot="5400000">
              <a:off x="-351218" y="-769227"/>
              <a:ext cx="2976319" cy="4137028"/>
              <a:chOff x="314742" y="-4918286"/>
              <a:chExt cx="2976319" cy="4137028"/>
            </a:xfrm>
          </p:grpSpPr>
          <p:pic>
            <p:nvPicPr>
              <p:cNvPr id="60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3366670" flipH="1">
                <a:off x="-100804" y="-2030293"/>
                <a:ext cx="1664581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2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6616804" flipV="1">
                <a:off x="708587" y="-3437383"/>
                <a:ext cx="4052541" cy="11124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63" name="组合 62"/>
              <p:cNvGrpSpPr/>
              <p:nvPr/>
            </p:nvGrpSpPr>
            <p:grpSpPr>
              <a:xfrm rot="10800000" flipH="1" flipV="1">
                <a:off x="624885" y="-4918286"/>
                <a:ext cx="2293511" cy="3736282"/>
                <a:chOff x="1" y="-10282"/>
                <a:chExt cx="1610678" cy="2623902"/>
              </a:xfrm>
            </p:grpSpPr>
            <p:sp>
              <p:nvSpPr>
                <p:cNvPr id="64" name="等腰三角形 63"/>
                <p:cNvSpPr/>
                <p:nvPr/>
              </p:nvSpPr>
              <p:spPr>
                <a:xfrm flipH="1" flipV="1">
                  <a:off x="1" y="1686461"/>
                  <a:ext cx="978127" cy="927159"/>
                </a:xfrm>
                <a:prstGeom prst="triangle">
                  <a:avLst>
                    <a:gd name="adj" fmla="val 36104"/>
                  </a:avLst>
                </a:prstGeom>
                <a:solidFill>
                  <a:srgbClr val="BA11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5" name="矩形 64"/>
                <p:cNvSpPr/>
                <p:nvPr/>
              </p:nvSpPr>
              <p:spPr>
                <a:xfrm flipH="1" flipV="1">
                  <a:off x="1" y="-10282"/>
                  <a:ext cx="978127" cy="1696743"/>
                </a:xfrm>
                <a:prstGeom prst="rect">
                  <a:avLst/>
                </a:prstGeom>
                <a:solidFill>
                  <a:srgbClr val="BA11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6" name="等腰三角形 65"/>
                <p:cNvSpPr/>
                <p:nvPr/>
              </p:nvSpPr>
              <p:spPr>
                <a:xfrm flipH="1" flipV="1">
                  <a:off x="632552" y="-10282"/>
                  <a:ext cx="978127" cy="1696743"/>
                </a:xfrm>
                <a:prstGeom prst="triangle">
                  <a:avLst>
                    <a:gd name="adj" fmla="val 64517"/>
                  </a:avLst>
                </a:prstGeom>
                <a:solidFill>
                  <a:srgbClr val="BA11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pic>
          <p:nvPicPr>
            <p:cNvPr id="67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442238">
              <a:off x="1263663" y="913926"/>
              <a:ext cx="2471354" cy="73309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8" name="组合 67"/>
            <p:cNvGrpSpPr/>
            <p:nvPr/>
          </p:nvGrpSpPr>
          <p:grpSpPr>
            <a:xfrm rot="20631445">
              <a:off x="2531222" y="-1213903"/>
              <a:ext cx="3825256" cy="3852294"/>
              <a:chOff x="4142471" y="-4119624"/>
              <a:chExt cx="3265200" cy="3288279"/>
            </a:xfrm>
          </p:grpSpPr>
          <p:pic>
            <p:nvPicPr>
              <p:cNvPr id="69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008045" flipV="1">
                <a:off x="4422630" y="-1664835"/>
                <a:ext cx="2374784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0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590578" flipV="1">
                <a:off x="4142471" y="-3720666"/>
                <a:ext cx="3265200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1" name="等腰三角形 70"/>
              <p:cNvSpPr/>
              <p:nvPr/>
            </p:nvSpPr>
            <p:spPr>
              <a:xfrm rot="5400000">
                <a:off x="4124471" y="-3898641"/>
                <a:ext cx="2748473" cy="2306507"/>
              </a:xfrm>
              <a:prstGeom prst="triangle">
                <a:avLst>
                  <a:gd name="adj" fmla="val 80337"/>
                </a:avLst>
              </a:prstGeom>
              <a:solidFill>
                <a:srgbClr val="A103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72" name="Picture 4" descr="G:\稻壳儿\5\miracomunicazione\shadow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241578">
              <a:off x="3699533" y="1570984"/>
              <a:ext cx="2585604" cy="97889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3" name="组合 72"/>
            <p:cNvGrpSpPr/>
            <p:nvPr/>
          </p:nvGrpSpPr>
          <p:grpSpPr>
            <a:xfrm flipH="1">
              <a:off x="4635629" y="3148186"/>
              <a:ext cx="4938034" cy="2443957"/>
              <a:chOff x="-670706" y="3414023"/>
              <a:chExt cx="3395937" cy="1680735"/>
            </a:xfrm>
          </p:grpSpPr>
          <p:pic>
            <p:nvPicPr>
              <p:cNvPr id="74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8532400" flipV="1">
                <a:off x="-167874" y="4261268"/>
                <a:ext cx="2893105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5" name="等腰三角形 74"/>
              <p:cNvSpPr/>
              <p:nvPr/>
            </p:nvSpPr>
            <p:spPr>
              <a:xfrm rot="19313780">
                <a:off x="-670706" y="3414023"/>
                <a:ext cx="2783009" cy="1041740"/>
              </a:xfrm>
              <a:prstGeom prst="triangle">
                <a:avLst/>
              </a:prstGeom>
              <a:solidFill>
                <a:srgbClr val="A103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76" name="组合 75"/>
            <p:cNvGrpSpPr/>
            <p:nvPr/>
          </p:nvGrpSpPr>
          <p:grpSpPr>
            <a:xfrm rot="5400000">
              <a:off x="4000506" y="976520"/>
              <a:ext cx="5265717" cy="2606136"/>
              <a:chOff x="364041" y="3673510"/>
              <a:chExt cx="3395937" cy="1680735"/>
            </a:xfrm>
          </p:grpSpPr>
          <p:pic>
            <p:nvPicPr>
              <p:cNvPr id="77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9332400" flipV="1">
                <a:off x="364041" y="3673510"/>
                <a:ext cx="2893105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8" name="等腰三角形 77"/>
              <p:cNvSpPr/>
              <p:nvPr/>
            </p:nvSpPr>
            <p:spPr>
              <a:xfrm rot="8513780">
                <a:off x="976969" y="4312505"/>
                <a:ext cx="2783009" cy="1041740"/>
              </a:xfrm>
              <a:prstGeom prst="triangle">
                <a:avLst/>
              </a:prstGeom>
              <a:solidFill>
                <a:srgbClr val="BA11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79" name="组合 78"/>
            <p:cNvGrpSpPr/>
            <p:nvPr/>
          </p:nvGrpSpPr>
          <p:grpSpPr>
            <a:xfrm>
              <a:off x="2387067" y="-410595"/>
              <a:ext cx="6915150" cy="6992595"/>
              <a:chOff x="3004433" y="-537904"/>
              <a:chExt cx="6139567" cy="6208326"/>
            </a:xfrm>
          </p:grpSpPr>
          <p:pic>
            <p:nvPicPr>
              <p:cNvPr id="80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0808045" flipV="1">
                <a:off x="5479438" y="-537904"/>
                <a:ext cx="2374784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81" name="组合 80"/>
              <p:cNvGrpSpPr/>
              <p:nvPr/>
            </p:nvGrpSpPr>
            <p:grpSpPr>
              <a:xfrm flipV="1">
                <a:off x="3004433" y="-33676"/>
                <a:ext cx="4010544" cy="1428599"/>
                <a:chOff x="3042574" y="479750"/>
                <a:chExt cx="4010544" cy="1428599"/>
              </a:xfrm>
            </p:grpSpPr>
            <p:pic>
              <p:nvPicPr>
                <p:cNvPr id="93" name="Picture 4" descr="G:\稻壳儿\5\miracomunicazione\shadow3.pn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9130529" flipV="1">
                  <a:off x="3042574" y="555570"/>
                  <a:ext cx="2452915" cy="83349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94" name="等腰三角形 93"/>
                <p:cNvSpPr/>
                <p:nvPr/>
              </p:nvSpPr>
              <p:spPr>
                <a:xfrm>
                  <a:off x="3823006" y="479750"/>
                  <a:ext cx="3230112" cy="1428599"/>
                </a:xfrm>
                <a:prstGeom prst="triangle">
                  <a:avLst/>
                </a:prstGeom>
                <a:solidFill>
                  <a:srgbClr val="EE1C3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82" name="Picture 4" descr="G:\稻壳儿\5\miracomunicazione\shadow3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3390578" flipV="1">
                <a:off x="4979144" y="1240026"/>
                <a:ext cx="2452915" cy="8334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3" name="等腰三角形 82"/>
              <p:cNvSpPr/>
              <p:nvPr/>
            </p:nvSpPr>
            <p:spPr>
              <a:xfrm rot="16200000">
                <a:off x="5403908" y="222885"/>
                <a:ext cx="2748473" cy="2306507"/>
              </a:xfrm>
              <a:prstGeom prst="triangle">
                <a:avLst>
                  <a:gd name="adj" fmla="val 80337"/>
                </a:avLst>
              </a:prstGeom>
              <a:solidFill>
                <a:srgbClr val="A103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84" name="组合 83"/>
              <p:cNvGrpSpPr/>
              <p:nvPr/>
            </p:nvGrpSpPr>
            <p:grpSpPr>
              <a:xfrm flipV="1">
                <a:off x="6458775" y="-46535"/>
                <a:ext cx="2685225" cy="5716957"/>
                <a:chOff x="6829900" y="-3819214"/>
                <a:chExt cx="2685225" cy="5716957"/>
              </a:xfrm>
            </p:grpSpPr>
            <p:pic>
              <p:nvPicPr>
                <p:cNvPr id="85" name="Picture 4" descr="G:\稻壳儿\5\miracomunicazione\shadow3.pn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8037442" flipV="1">
                  <a:off x="7859021" y="-3325263"/>
                  <a:ext cx="1821392" cy="83349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6" name="Picture 4" descr="G:\稻壳儿\5\miracomunicazione\shadow3.pn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7416804" flipV="1">
                  <a:off x="5359832" y="-695565"/>
                  <a:ext cx="4052541" cy="111240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grpSp>
              <p:nvGrpSpPr>
                <p:cNvPr id="87" name="组合 86"/>
                <p:cNvGrpSpPr/>
                <p:nvPr/>
              </p:nvGrpSpPr>
              <p:grpSpPr>
                <a:xfrm flipH="1" flipV="1">
                  <a:off x="7221613" y="-1838539"/>
                  <a:ext cx="2293511" cy="3736282"/>
                  <a:chOff x="1" y="-10282"/>
                  <a:chExt cx="1610678" cy="2623902"/>
                </a:xfrm>
              </p:grpSpPr>
              <p:sp>
                <p:nvSpPr>
                  <p:cNvPr id="90" name="等腰三角形 89"/>
                  <p:cNvSpPr/>
                  <p:nvPr/>
                </p:nvSpPr>
                <p:spPr>
                  <a:xfrm flipH="1" flipV="1">
                    <a:off x="1" y="1686461"/>
                    <a:ext cx="978127" cy="927159"/>
                  </a:xfrm>
                  <a:prstGeom prst="triangle">
                    <a:avLst>
                      <a:gd name="adj" fmla="val 36104"/>
                    </a:avLst>
                  </a:prstGeom>
                  <a:solidFill>
                    <a:srgbClr val="BA112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91" name="矩形 90"/>
                  <p:cNvSpPr/>
                  <p:nvPr/>
                </p:nvSpPr>
                <p:spPr>
                  <a:xfrm flipH="1" flipV="1">
                    <a:off x="1" y="-10282"/>
                    <a:ext cx="978127" cy="1696743"/>
                  </a:xfrm>
                  <a:prstGeom prst="rect">
                    <a:avLst/>
                  </a:prstGeom>
                  <a:solidFill>
                    <a:srgbClr val="BA112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92" name="等腰三角形 91"/>
                  <p:cNvSpPr/>
                  <p:nvPr/>
                </p:nvSpPr>
                <p:spPr>
                  <a:xfrm flipH="1" flipV="1">
                    <a:off x="632552" y="-10282"/>
                    <a:ext cx="978127" cy="1696743"/>
                  </a:xfrm>
                  <a:prstGeom prst="triangle">
                    <a:avLst>
                      <a:gd name="adj" fmla="val 64517"/>
                    </a:avLst>
                  </a:prstGeom>
                  <a:solidFill>
                    <a:srgbClr val="BA112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</p:grpSp>
            <p:pic>
              <p:nvPicPr>
                <p:cNvPr id="88" name="Picture 4" descr="G:\稻壳儿\5\miracomunicazione\shadow3.pn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4317271" flipV="1">
                  <a:off x="7771162" y="-1271316"/>
                  <a:ext cx="2155962" cy="83349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89" name="等腰三角形 88"/>
                <p:cNvSpPr/>
                <p:nvPr/>
              </p:nvSpPr>
              <p:spPr>
                <a:xfrm rot="16200000">
                  <a:off x="7678562" y="-2366637"/>
                  <a:ext cx="2822159" cy="850967"/>
                </a:xfrm>
                <a:prstGeom prst="triangle">
                  <a:avLst/>
                </a:prstGeom>
                <a:solidFill>
                  <a:srgbClr val="8E031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</p:grpSp>
      <p:sp>
        <p:nvSpPr>
          <p:cNvPr id="95" name="Rectangle 1"/>
          <p:cNvSpPr/>
          <p:nvPr/>
        </p:nvSpPr>
        <p:spPr>
          <a:xfrm>
            <a:off x="0" y="2023941"/>
            <a:ext cx="9144000" cy="1095617"/>
          </a:xfrm>
          <a:prstGeom prst="rect">
            <a:avLst/>
          </a:prstGeom>
          <a:gradFill flip="none" rotWithShape="1">
            <a:gsLst>
              <a:gs pos="0">
                <a:srgbClr val="D91129">
                  <a:shade val="30000"/>
                  <a:satMod val="115000"/>
                </a:srgbClr>
              </a:gs>
              <a:gs pos="50000">
                <a:srgbClr val="D91129">
                  <a:shade val="67500"/>
                  <a:satMod val="115000"/>
                </a:srgbClr>
              </a:gs>
              <a:gs pos="100000">
                <a:srgbClr val="D9112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96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3831" y="1052555"/>
            <a:ext cx="9151703" cy="9764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57" y="3119558"/>
            <a:ext cx="9151703" cy="9764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2723427" y="2198687"/>
            <a:ext cx="37140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THANK YOU</a:t>
            </a:r>
            <a:endParaRPr lang="zh-CN" alt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162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4"/>
          <p:cNvGrpSpPr/>
          <p:nvPr/>
        </p:nvGrpSpPr>
        <p:grpSpPr>
          <a:xfrm rot="10800000" flipV="1">
            <a:off x="-486930" y="-2487"/>
            <a:ext cx="1975052" cy="1135276"/>
            <a:chOff x="7353666" y="0"/>
            <a:chExt cx="2365709" cy="1359829"/>
          </a:xfrm>
        </p:grpSpPr>
        <p:sp>
          <p:nvSpPr>
            <p:cNvPr id="6" name="直角三角形 5"/>
            <p:cNvSpPr/>
            <p:nvPr/>
          </p:nvSpPr>
          <p:spPr>
            <a:xfrm flipV="1">
              <a:off x="8163291" y="0"/>
              <a:ext cx="809625" cy="809625"/>
            </a:xfrm>
            <a:prstGeom prst="rtTriangle">
              <a:avLst/>
            </a:prstGeom>
            <a:solidFill>
              <a:srgbClr val="EA19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直角三角形 6"/>
            <p:cNvSpPr/>
            <p:nvPr/>
          </p:nvSpPr>
          <p:spPr>
            <a:xfrm flipH="1" flipV="1">
              <a:off x="7353666" y="0"/>
              <a:ext cx="809625" cy="809625"/>
            </a:xfrm>
            <a:prstGeom prst="rtTriangle">
              <a:avLst/>
            </a:prstGeom>
            <a:solidFill>
              <a:srgbClr val="B50F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rot="2700000">
              <a:off x="8590388" y="230842"/>
              <a:ext cx="1128987" cy="1128987"/>
            </a:xfrm>
            <a:prstGeom prst="rtTriangle">
              <a:avLst/>
            </a:prstGeom>
            <a:solidFill>
              <a:srgbClr val="A40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矩形 12"/>
          <p:cNvSpPr/>
          <p:nvPr/>
        </p:nvSpPr>
        <p:spPr>
          <a:xfrm>
            <a:off x="1150156" y="430679"/>
            <a:ext cx="2448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 고급인재</a:t>
            </a:r>
            <a:endParaRPr lang="en-US" altLang="zh-CN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-15653" y="5104976"/>
            <a:ext cx="9159653" cy="36000"/>
          </a:xfrm>
          <a:prstGeom prst="rect">
            <a:avLst/>
          </a:prstGeom>
          <a:solidFill>
            <a:srgbClr val="EA19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-15654" y="4578202"/>
            <a:ext cx="9159653" cy="57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椭圆 72"/>
          <p:cNvSpPr/>
          <p:nvPr/>
        </p:nvSpPr>
        <p:spPr>
          <a:xfrm>
            <a:off x="428303" y="335478"/>
            <a:ext cx="609031" cy="609031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3E8C8E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994679" y="1890269"/>
            <a:ext cx="79830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하기의 상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賞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을 수상받은 자 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:</a:t>
            </a:r>
            <a:endParaRPr lang="en-US" altLang="zh-CN" sz="1600" dirty="0" smtClean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  <a:p>
            <a:pPr algn="just" latinLnBrk="1"/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미국 국가과학상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미국 국가기술혁신상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프랑스 국립과학연구센터 과학연구상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영국 왕립 금메달상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코플리상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튜링상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필즈상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울프 수학상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아벨상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래스커상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크라포르드상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일본 국제상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교토상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샤오이푸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邵逸夫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상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유명 건축상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유명 산업디자인상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Dotum" pitchFamily="34" charset="-127"/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996045" y="4119691"/>
            <a:ext cx="65582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해외 각국의 국립연구소 또는 국립실험실의 주임 담당자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고급 연구원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Dotum" pitchFamily="34" charset="-127"/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998973" y="4561529"/>
            <a:ext cx="751680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해외 각국의 과학기술계획 프로젝트 성과 담당자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수석 과학자 또는 주요 구성원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1947858" y="4897279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983447" y="3440238"/>
            <a:ext cx="7984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국제표준화기구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(ISO)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등 국제 유명 학술기구와 국제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과학교육 조직의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위원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회원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이사 경력이 있는 자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Dotum" pitchFamily="34" charset="-127"/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983337" y="3006189"/>
            <a:ext cx="63514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해외 각국의 학술원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科學院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원사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院士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공학원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工程院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원사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院士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Dotum" pitchFamily="34" charset="-127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954481" y="1457622"/>
            <a:ext cx="54280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노벨상 수상자 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물리학상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화학상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생리의학상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경제학상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Dotum" pitchFamily="34" charset="-127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497023" y="338686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A</a:t>
            </a:r>
            <a:endParaRPr lang="zh-CN" altLang="en-US" sz="3600" dirty="0"/>
          </a:p>
        </p:txBody>
      </p:sp>
      <p:sp>
        <p:nvSpPr>
          <p:cNvPr id="68" name="矩形 67"/>
          <p:cNvSpPr/>
          <p:nvPr/>
        </p:nvSpPr>
        <p:spPr>
          <a:xfrm>
            <a:off x="990000" y="957602"/>
            <a:ext cx="58368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/>
            <a:r>
              <a:rPr lang="en-US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(2) </a:t>
            </a:r>
            <a:r>
              <a:rPr lang="ko-KR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국제 공인 전문 분야 성취 인정 기준에 부합되는 자</a:t>
            </a:r>
            <a:endParaRPr lang="zh-CN" altLang="en-US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Dotum" pitchFamily="34" charset="-127"/>
            </a:endParaRPr>
          </a:p>
        </p:txBody>
      </p:sp>
      <p:grpSp>
        <p:nvGrpSpPr>
          <p:cNvPr id="5" name="组合 110"/>
          <p:cNvGrpSpPr/>
          <p:nvPr/>
        </p:nvGrpSpPr>
        <p:grpSpPr>
          <a:xfrm>
            <a:off x="562338" y="1398247"/>
            <a:ext cx="359394" cy="461665"/>
            <a:chOff x="4383222" y="2374341"/>
            <a:chExt cx="359394" cy="461665"/>
          </a:xfrm>
        </p:grpSpPr>
        <p:sp>
          <p:nvSpPr>
            <p:cNvPr id="107" name="椭圆 106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</a:t>
              </a:r>
              <a:endParaRPr lang="zh-CN" altLang="en-US" sz="3600" dirty="0"/>
            </a:p>
          </p:txBody>
        </p:sp>
      </p:grpSp>
      <p:grpSp>
        <p:nvGrpSpPr>
          <p:cNvPr id="8" name="组合 111"/>
          <p:cNvGrpSpPr/>
          <p:nvPr/>
        </p:nvGrpSpPr>
        <p:grpSpPr>
          <a:xfrm>
            <a:off x="565958" y="4061307"/>
            <a:ext cx="359394" cy="461665"/>
            <a:chOff x="4383222" y="2374341"/>
            <a:chExt cx="359394" cy="461665"/>
          </a:xfrm>
        </p:grpSpPr>
        <p:sp>
          <p:nvSpPr>
            <p:cNvPr id="113" name="椭圆 112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4" name="矩形 113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5</a:t>
              </a:r>
              <a:endParaRPr lang="zh-CN" altLang="en-US" sz="3600" dirty="0"/>
            </a:p>
          </p:txBody>
        </p:sp>
      </p:grpSp>
      <p:grpSp>
        <p:nvGrpSpPr>
          <p:cNvPr id="10" name="组合 114"/>
          <p:cNvGrpSpPr/>
          <p:nvPr/>
        </p:nvGrpSpPr>
        <p:grpSpPr>
          <a:xfrm>
            <a:off x="565954" y="3413959"/>
            <a:ext cx="359394" cy="461665"/>
            <a:chOff x="4383222" y="2374341"/>
            <a:chExt cx="359394" cy="461665"/>
          </a:xfrm>
        </p:grpSpPr>
        <p:sp>
          <p:nvSpPr>
            <p:cNvPr id="116" name="椭圆 115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7" name="矩形 116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4</a:t>
              </a:r>
              <a:endParaRPr lang="zh-CN" altLang="en-US" sz="3600" dirty="0"/>
            </a:p>
          </p:txBody>
        </p:sp>
      </p:grpSp>
      <p:grpSp>
        <p:nvGrpSpPr>
          <p:cNvPr id="11" name="组合 117"/>
          <p:cNvGrpSpPr/>
          <p:nvPr/>
        </p:nvGrpSpPr>
        <p:grpSpPr>
          <a:xfrm>
            <a:off x="565958" y="2945841"/>
            <a:ext cx="359394" cy="461665"/>
            <a:chOff x="4383222" y="2374341"/>
            <a:chExt cx="359394" cy="461665"/>
          </a:xfrm>
        </p:grpSpPr>
        <p:sp>
          <p:nvSpPr>
            <p:cNvPr id="119" name="椭圆 118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0" name="矩形 119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3</a:t>
              </a:r>
              <a:endParaRPr lang="zh-CN" altLang="en-US" sz="3600" dirty="0"/>
            </a:p>
          </p:txBody>
        </p:sp>
      </p:grpSp>
      <p:grpSp>
        <p:nvGrpSpPr>
          <p:cNvPr id="12" name="组合 120"/>
          <p:cNvGrpSpPr/>
          <p:nvPr/>
        </p:nvGrpSpPr>
        <p:grpSpPr>
          <a:xfrm>
            <a:off x="567768" y="1886271"/>
            <a:ext cx="359394" cy="461665"/>
            <a:chOff x="4383222" y="2374341"/>
            <a:chExt cx="359394" cy="461665"/>
          </a:xfrm>
        </p:grpSpPr>
        <p:sp>
          <p:nvSpPr>
            <p:cNvPr id="122" name="椭圆 121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3" name="矩形 122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2</a:t>
              </a:r>
              <a:endParaRPr lang="zh-CN" altLang="en-US" sz="3600" dirty="0"/>
            </a:p>
          </p:txBody>
        </p:sp>
      </p:grpSp>
      <p:grpSp>
        <p:nvGrpSpPr>
          <p:cNvPr id="14" name="组合 123"/>
          <p:cNvGrpSpPr/>
          <p:nvPr/>
        </p:nvGrpSpPr>
        <p:grpSpPr>
          <a:xfrm>
            <a:off x="565954" y="4522161"/>
            <a:ext cx="359394" cy="461665"/>
            <a:chOff x="4383222" y="2374341"/>
            <a:chExt cx="359394" cy="461665"/>
          </a:xfrm>
        </p:grpSpPr>
        <p:sp>
          <p:nvSpPr>
            <p:cNvPr id="125" name="椭圆 124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6" name="矩形 125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6</a:t>
              </a:r>
              <a:endParaRPr lang="zh-CN" alt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42375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4"/>
          <p:cNvGrpSpPr/>
          <p:nvPr/>
        </p:nvGrpSpPr>
        <p:grpSpPr>
          <a:xfrm rot="10800000" flipV="1">
            <a:off x="-486930" y="-2487"/>
            <a:ext cx="1975052" cy="1135276"/>
            <a:chOff x="7353666" y="0"/>
            <a:chExt cx="2365709" cy="1359829"/>
          </a:xfrm>
        </p:grpSpPr>
        <p:sp>
          <p:nvSpPr>
            <p:cNvPr id="6" name="直角三角形 5"/>
            <p:cNvSpPr/>
            <p:nvPr/>
          </p:nvSpPr>
          <p:spPr>
            <a:xfrm flipV="1">
              <a:off x="8163291" y="0"/>
              <a:ext cx="809625" cy="809625"/>
            </a:xfrm>
            <a:prstGeom prst="rtTriangle">
              <a:avLst/>
            </a:prstGeom>
            <a:solidFill>
              <a:srgbClr val="EA19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直角三角形 6"/>
            <p:cNvSpPr/>
            <p:nvPr/>
          </p:nvSpPr>
          <p:spPr>
            <a:xfrm flipH="1" flipV="1">
              <a:off x="7353666" y="0"/>
              <a:ext cx="809625" cy="809625"/>
            </a:xfrm>
            <a:prstGeom prst="rtTriangle">
              <a:avLst/>
            </a:prstGeom>
            <a:solidFill>
              <a:srgbClr val="B50F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rot="2700000">
              <a:off x="8590388" y="230842"/>
              <a:ext cx="1128987" cy="1128987"/>
            </a:xfrm>
            <a:prstGeom prst="rtTriangle">
              <a:avLst/>
            </a:prstGeom>
            <a:solidFill>
              <a:srgbClr val="A40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矩形 12"/>
          <p:cNvSpPr/>
          <p:nvPr/>
        </p:nvSpPr>
        <p:spPr>
          <a:xfrm>
            <a:off x="1150156" y="430679"/>
            <a:ext cx="2448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 고급인재</a:t>
            </a:r>
            <a:endParaRPr lang="en-US" altLang="zh-CN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-15653" y="5104976"/>
            <a:ext cx="9159653" cy="36000"/>
          </a:xfrm>
          <a:prstGeom prst="rect">
            <a:avLst/>
          </a:prstGeom>
          <a:solidFill>
            <a:srgbClr val="EA19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-15654" y="4530702"/>
            <a:ext cx="9159653" cy="57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矩形 52"/>
          <p:cNvSpPr/>
          <p:nvPr/>
        </p:nvSpPr>
        <p:spPr>
          <a:xfrm>
            <a:off x="4806288" y="4368356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428303" y="335478"/>
            <a:ext cx="609031" cy="609031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3E8C8E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994679" y="1853819"/>
            <a:ext cx="79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제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1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저자 또는 교신저자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동등 기여도 저자 포함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로서 국제 유명 학술지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해당 전문 분야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&lt;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저널 인용 보고서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&gt; JCR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제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1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區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제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2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區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에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3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편의 논문을 발표한 자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Dotum" pitchFamily="34" charset="-127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4925234" y="2076250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4921517" y="3143050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996045" y="4095116"/>
            <a:ext cx="7920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spc="-4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국제 유명 금융기구</a:t>
            </a:r>
            <a:r>
              <a:rPr lang="en-US" sz="1600" spc="-4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spc="-4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국제 유명 회계사사무소에서 고위층 관리직을 맡은 경력이 있는 자</a:t>
            </a:r>
            <a:endParaRPr lang="zh-CN" altLang="zh-CN" sz="1600" spc="-4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4895497" y="4276758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998973" y="4536954"/>
            <a:ext cx="51940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세계 유명 음악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예술학원의 교장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부교장 및 교수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부교수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1947858" y="4897279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983447" y="3415988"/>
            <a:ext cx="79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ko-KR" altLang="en-US" sz="1600" spc="-4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글로벌</a:t>
            </a:r>
            <a:r>
              <a:rPr lang="en-US" altLang="en-US" sz="1600" spc="-4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500</a:t>
            </a:r>
            <a:r>
              <a:rPr lang="ko-KR" altLang="en-US" sz="1600" spc="-4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대 기업에서 본사 고위층 관리직 및 기술연구개발팀 주요 구성원</a:t>
            </a:r>
            <a:r>
              <a:rPr lang="en-US" altLang="en-US" sz="1600" spc="-4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2</a:t>
            </a:r>
            <a:r>
              <a:rPr lang="ko-KR" altLang="en-US" sz="1600" spc="-4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급 자회사 또는 지역본부 부총경리 이상 관리직 및 기술연구개발 책임자를 맡은 경력이 있는 자</a:t>
            </a:r>
            <a:endParaRPr lang="zh-CN" altLang="zh-CN" sz="1600" spc="-4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1888385" y="3789822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983337" y="2517489"/>
            <a:ext cx="792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세계 대학 랭킹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200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위권 대학에서 중간층 이상의 관리직을 맡은 경력이 있거나 교수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부교수로 활동한 경력이 있거나 세계 대학 랭킹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500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위권 대학에서 고위층 관리직을 맡은 경력이 있는 자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Dotum" pitchFamily="34" charset="-127"/>
            </a:endParaRPr>
          </a:p>
        </p:txBody>
      </p:sp>
      <p:grpSp>
        <p:nvGrpSpPr>
          <p:cNvPr id="3" name="组合 43"/>
          <p:cNvGrpSpPr/>
          <p:nvPr/>
        </p:nvGrpSpPr>
        <p:grpSpPr>
          <a:xfrm>
            <a:off x="1910677" y="1484850"/>
            <a:ext cx="1458652" cy="413875"/>
            <a:chOff x="571349" y="3078010"/>
            <a:chExt cx="1458652" cy="413875"/>
          </a:xfrm>
        </p:grpSpPr>
        <p:sp>
          <p:nvSpPr>
            <p:cNvPr id="88" name="矩形 87"/>
            <p:cNvSpPr/>
            <p:nvPr/>
          </p:nvSpPr>
          <p:spPr>
            <a:xfrm>
              <a:off x="571349" y="3078010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zh-CN" altLang="zh-CN" sz="1200" dirty="0">
                <a:solidFill>
                  <a:schemeClr val="bg1"/>
                </a:solidFill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575077" y="3245664"/>
              <a:ext cx="1454924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zh-CN" altLang="en-US" sz="1000" dirty="0">
                <a:solidFill>
                  <a:schemeClr val="bg1"/>
                </a:solidFill>
              </a:endParaRPr>
            </a:p>
          </p:txBody>
        </p:sp>
      </p:grpSp>
      <p:sp>
        <p:nvSpPr>
          <p:cNvPr id="90" name="矩形 89"/>
          <p:cNvSpPr/>
          <p:nvPr/>
        </p:nvSpPr>
        <p:spPr>
          <a:xfrm>
            <a:off x="964873" y="1421172"/>
            <a:ext cx="79768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국제 유명 학술지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(JCR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제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1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區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제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2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區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의 편집장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부편집장 및 고급회원 경력이 있는 자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Dotum" pitchFamily="34" charset="-127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497023" y="338686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A</a:t>
            </a:r>
            <a:endParaRPr lang="zh-CN" altLang="en-US" sz="3600" dirty="0"/>
          </a:p>
        </p:txBody>
      </p:sp>
      <p:sp>
        <p:nvSpPr>
          <p:cNvPr id="68" name="矩形 67"/>
          <p:cNvSpPr/>
          <p:nvPr/>
        </p:nvSpPr>
        <p:spPr>
          <a:xfrm>
            <a:off x="990000" y="932202"/>
            <a:ext cx="58368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/>
            <a:r>
              <a:rPr lang="en-US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(2) </a:t>
            </a:r>
            <a:r>
              <a:rPr lang="ko-KR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국제 공인 전문 분야 성취 인정 기준에 부합되는 자</a:t>
            </a:r>
            <a:endParaRPr lang="zh-CN" altLang="en-US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Dotum" pitchFamily="34" charset="-127"/>
            </a:endParaRPr>
          </a:p>
        </p:txBody>
      </p:sp>
      <p:grpSp>
        <p:nvGrpSpPr>
          <p:cNvPr id="5" name="组合 110"/>
          <p:cNvGrpSpPr/>
          <p:nvPr/>
        </p:nvGrpSpPr>
        <p:grpSpPr>
          <a:xfrm>
            <a:off x="562338" y="1385547"/>
            <a:ext cx="359394" cy="461665"/>
            <a:chOff x="4383222" y="2374341"/>
            <a:chExt cx="359394" cy="461665"/>
          </a:xfrm>
        </p:grpSpPr>
        <p:sp>
          <p:nvSpPr>
            <p:cNvPr id="107" name="椭圆 106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7</a:t>
              </a:r>
              <a:endParaRPr lang="zh-CN" altLang="en-US" sz="3600" dirty="0"/>
            </a:p>
          </p:txBody>
        </p:sp>
      </p:grpSp>
      <p:grpSp>
        <p:nvGrpSpPr>
          <p:cNvPr id="8" name="组合 111"/>
          <p:cNvGrpSpPr/>
          <p:nvPr/>
        </p:nvGrpSpPr>
        <p:grpSpPr>
          <a:xfrm>
            <a:off x="527858" y="4074832"/>
            <a:ext cx="447558" cy="369332"/>
            <a:chOff x="4345122" y="2412441"/>
            <a:chExt cx="447558" cy="369332"/>
          </a:xfrm>
        </p:grpSpPr>
        <p:sp>
          <p:nvSpPr>
            <p:cNvPr id="113" name="椭圆 112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4" name="矩形 113"/>
            <p:cNvSpPr/>
            <p:nvPr/>
          </p:nvSpPr>
          <p:spPr>
            <a:xfrm>
              <a:off x="4345122" y="2412441"/>
              <a:ext cx="4475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8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11</a:t>
              </a:r>
              <a:endParaRPr lang="zh-CN" altLang="en-US" sz="2800" dirty="0"/>
            </a:p>
          </p:txBody>
        </p:sp>
      </p:grpSp>
      <p:grpSp>
        <p:nvGrpSpPr>
          <p:cNvPr id="10" name="组合 114"/>
          <p:cNvGrpSpPr/>
          <p:nvPr/>
        </p:nvGrpSpPr>
        <p:grpSpPr>
          <a:xfrm>
            <a:off x="527854" y="3465909"/>
            <a:ext cx="447558" cy="369332"/>
            <a:chOff x="4345122" y="2425141"/>
            <a:chExt cx="447558" cy="369332"/>
          </a:xfrm>
        </p:grpSpPr>
        <p:sp>
          <p:nvSpPr>
            <p:cNvPr id="116" name="椭圆 115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7" name="矩形 116"/>
            <p:cNvSpPr/>
            <p:nvPr/>
          </p:nvSpPr>
          <p:spPr>
            <a:xfrm>
              <a:off x="4345122" y="2425141"/>
              <a:ext cx="4475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8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10</a:t>
              </a:r>
              <a:endParaRPr lang="zh-CN" altLang="en-US" sz="2800" dirty="0"/>
            </a:p>
          </p:txBody>
        </p:sp>
      </p:grpSp>
      <p:grpSp>
        <p:nvGrpSpPr>
          <p:cNvPr id="11" name="组合 117"/>
          <p:cNvGrpSpPr/>
          <p:nvPr/>
        </p:nvGrpSpPr>
        <p:grpSpPr>
          <a:xfrm>
            <a:off x="565958" y="2507941"/>
            <a:ext cx="359394" cy="461665"/>
            <a:chOff x="4383222" y="2374341"/>
            <a:chExt cx="359394" cy="461665"/>
          </a:xfrm>
        </p:grpSpPr>
        <p:sp>
          <p:nvSpPr>
            <p:cNvPr id="119" name="椭圆 118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0" name="矩形 119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9</a:t>
              </a:r>
              <a:endParaRPr lang="zh-CN" altLang="en-US" sz="3600" dirty="0"/>
            </a:p>
          </p:txBody>
        </p:sp>
      </p:grpSp>
      <p:grpSp>
        <p:nvGrpSpPr>
          <p:cNvPr id="12" name="组合 120"/>
          <p:cNvGrpSpPr/>
          <p:nvPr/>
        </p:nvGrpSpPr>
        <p:grpSpPr>
          <a:xfrm>
            <a:off x="567768" y="1849821"/>
            <a:ext cx="359394" cy="461665"/>
            <a:chOff x="4383222" y="2374341"/>
            <a:chExt cx="359394" cy="461665"/>
          </a:xfrm>
        </p:grpSpPr>
        <p:sp>
          <p:nvSpPr>
            <p:cNvPr id="122" name="椭圆 121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3" name="矩形 122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8</a:t>
              </a:r>
              <a:endParaRPr lang="zh-CN" altLang="en-US" sz="3600" dirty="0"/>
            </a:p>
          </p:txBody>
        </p:sp>
      </p:grpSp>
      <p:grpSp>
        <p:nvGrpSpPr>
          <p:cNvPr id="14" name="组合 123"/>
          <p:cNvGrpSpPr/>
          <p:nvPr/>
        </p:nvGrpSpPr>
        <p:grpSpPr>
          <a:xfrm>
            <a:off x="515154" y="4535686"/>
            <a:ext cx="447558" cy="369332"/>
            <a:chOff x="4332422" y="2412441"/>
            <a:chExt cx="447558" cy="369332"/>
          </a:xfrm>
        </p:grpSpPr>
        <p:sp>
          <p:nvSpPr>
            <p:cNvPr id="125" name="椭圆 124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6" name="矩形 125"/>
            <p:cNvSpPr/>
            <p:nvPr/>
          </p:nvSpPr>
          <p:spPr>
            <a:xfrm>
              <a:off x="4332422" y="2412441"/>
              <a:ext cx="4475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8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12</a:t>
              </a:r>
              <a:endParaRPr lang="zh-CN" alt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42375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4"/>
          <p:cNvGrpSpPr/>
          <p:nvPr/>
        </p:nvGrpSpPr>
        <p:grpSpPr>
          <a:xfrm rot="10800000" flipV="1">
            <a:off x="-486930" y="-2487"/>
            <a:ext cx="1975052" cy="1135276"/>
            <a:chOff x="7353666" y="0"/>
            <a:chExt cx="2365709" cy="1359829"/>
          </a:xfrm>
        </p:grpSpPr>
        <p:sp>
          <p:nvSpPr>
            <p:cNvPr id="6" name="直角三角形 5"/>
            <p:cNvSpPr/>
            <p:nvPr/>
          </p:nvSpPr>
          <p:spPr>
            <a:xfrm flipV="1">
              <a:off x="8163291" y="0"/>
              <a:ext cx="809625" cy="809625"/>
            </a:xfrm>
            <a:prstGeom prst="rtTriangle">
              <a:avLst/>
            </a:prstGeom>
            <a:solidFill>
              <a:srgbClr val="EA19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直角三角形 6"/>
            <p:cNvSpPr/>
            <p:nvPr/>
          </p:nvSpPr>
          <p:spPr>
            <a:xfrm flipH="1" flipV="1">
              <a:off x="7353666" y="0"/>
              <a:ext cx="809625" cy="809625"/>
            </a:xfrm>
            <a:prstGeom prst="rtTriangle">
              <a:avLst/>
            </a:prstGeom>
            <a:solidFill>
              <a:srgbClr val="B50F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rot="2700000">
              <a:off x="8590388" y="230842"/>
              <a:ext cx="1128987" cy="1128987"/>
            </a:xfrm>
            <a:prstGeom prst="rtTriangle">
              <a:avLst/>
            </a:prstGeom>
            <a:solidFill>
              <a:srgbClr val="A40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矩形 12"/>
          <p:cNvSpPr/>
          <p:nvPr/>
        </p:nvSpPr>
        <p:spPr>
          <a:xfrm>
            <a:off x="1150156" y="430679"/>
            <a:ext cx="2448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 고급인재</a:t>
            </a:r>
            <a:endParaRPr lang="en-US" altLang="zh-CN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-15653" y="5104976"/>
            <a:ext cx="9159653" cy="36000"/>
          </a:xfrm>
          <a:prstGeom prst="rect">
            <a:avLst/>
          </a:prstGeom>
          <a:solidFill>
            <a:srgbClr val="EA19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-15654" y="4530702"/>
            <a:ext cx="9159653" cy="57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椭圆 72"/>
          <p:cNvSpPr/>
          <p:nvPr/>
        </p:nvSpPr>
        <p:spPr>
          <a:xfrm>
            <a:off x="428303" y="335478"/>
            <a:ext cx="609031" cy="609031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3E8C8E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994679" y="1706368"/>
            <a:ext cx="7920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세계 유명 오페라 극장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또는 뮤직 홀에서 개인 특별 공연을 개최한 경력이 있는 자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996045" y="4140140"/>
            <a:ext cx="79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외국 정부기구에서 부장급 이상의 고위 관리직을 맡은 경력이 있거나 유명 국제조직 또는 비정부조직에서 고위층 간부직을 맡은 경력이 있는 자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998973" y="4722504"/>
            <a:ext cx="64347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latinLnBrk="1"/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세계기능대회 수상자 또는 그 경기종목의 교육에 종사하는 전문인재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1947858" y="4897279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983447" y="3090738"/>
            <a:ext cx="792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올림픽대회 또는 최근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2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회의 올림픽대회에 채택된 경기종목의 월드컵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세계 선수권 대회 및 기타 중요한 국제경기대회에서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8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위권 안에 진입하였거나 아시안 게임 또는 최근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2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회의 아시안 게임에 채택된 경기종목의 아시안컵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아시아 선수권 대회에서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3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위권 안에 진입한 유명 운동선수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육성 담당 수석코치 또는 코치팀 핵심 멤버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983337" y="2048414"/>
            <a:ext cx="792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유명 문학상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유명 영화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TV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연극상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유명 음악상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유명 광고상의 최고 등급 개인상을 수상한 경력이 있거나 국제 유명 예술대회의 제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1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류 대회 대상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1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등상 또는 제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2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류 대회 개인 부문 대상을 수상한 경력이 있거나 상기 시상식 및 대회의 심사위원을 맡은 경력이 있는 자</a:t>
            </a:r>
            <a:endParaRPr lang="zh-CN" altLang="en-US" sz="1600" dirty="0" smtClean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1002971" y="1349097"/>
            <a:ext cx="65437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세계 유명 악단의 수석 지휘자 및 성부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聲部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연주자로 활동하는 자</a:t>
            </a:r>
            <a:r>
              <a:rPr lang="en-US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.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497023" y="338686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A</a:t>
            </a:r>
            <a:endParaRPr lang="zh-CN" altLang="en-US" sz="3600" dirty="0"/>
          </a:p>
        </p:txBody>
      </p:sp>
      <p:sp>
        <p:nvSpPr>
          <p:cNvPr id="68" name="矩形 67"/>
          <p:cNvSpPr/>
          <p:nvPr/>
        </p:nvSpPr>
        <p:spPr>
          <a:xfrm>
            <a:off x="990000" y="932202"/>
            <a:ext cx="5836854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(2) </a:t>
            </a:r>
            <a:r>
              <a:rPr lang="ko-KR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국제 공인 전문 분야 성취 인정 기준에 부합되는 자</a:t>
            </a:r>
            <a:endParaRPr lang="zh-CN" altLang="en-US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grpSp>
        <p:nvGrpSpPr>
          <p:cNvPr id="5" name="组合 110"/>
          <p:cNvGrpSpPr/>
          <p:nvPr/>
        </p:nvGrpSpPr>
        <p:grpSpPr>
          <a:xfrm>
            <a:off x="524238" y="1327822"/>
            <a:ext cx="447558" cy="369332"/>
            <a:chOff x="4345122" y="2399741"/>
            <a:chExt cx="447558" cy="369332"/>
          </a:xfrm>
        </p:grpSpPr>
        <p:sp>
          <p:nvSpPr>
            <p:cNvPr id="107" name="椭圆 106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4345122" y="2399741"/>
              <a:ext cx="4475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8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13</a:t>
              </a:r>
              <a:endParaRPr lang="zh-CN" altLang="en-US" sz="3600" dirty="0"/>
            </a:p>
          </p:txBody>
        </p:sp>
      </p:grpSp>
      <p:grpSp>
        <p:nvGrpSpPr>
          <p:cNvPr id="8" name="组合 111"/>
          <p:cNvGrpSpPr/>
          <p:nvPr/>
        </p:nvGrpSpPr>
        <p:grpSpPr>
          <a:xfrm>
            <a:off x="527858" y="4169832"/>
            <a:ext cx="447558" cy="369332"/>
            <a:chOff x="4345122" y="2412441"/>
            <a:chExt cx="447558" cy="369332"/>
          </a:xfrm>
        </p:grpSpPr>
        <p:sp>
          <p:nvSpPr>
            <p:cNvPr id="113" name="椭圆 112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4" name="矩形 113"/>
            <p:cNvSpPr/>
            <p:nvPr/>
          </p:nvSpPr>
          <p:spPr>
            <a:xfrm>
              <a:off x="4345122" y="2412441"/>
              <a:ext cx="4475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8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17</a:t>
              </a:r>
              <a:endParaRPr lang="zh-CN" altLang="en-US" sz="2800" dirty="0"/>
            </a:p>
          </p:txBody>
        </p:sp>
      </p:grpSp>
      <p:grpSp>
        <p:nvGrpSpPr>
          <p:cNvPr id="10" name="组合 114"/>
          <p:cNvGrpSpPr/>
          <p:nvPr/>
        </p:nvGrpSpPr>
        <p:grpSpPr>
          <a:xfrm>
            <a:off x="527854" y="3153359"/>
            <a:ext cx="447558" cy="369332"/>
            <a:chOff x="4345122" y="2425141"/>
            <a:chExt cx="447558" cy="369332"/>
          </a:xfrm>
        </p:grpSpPr>
        <p:sp>
          <p:nvSpPr>
            <p:cNvPr id="116" name="椭圆 115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7" name="矩形 116"/>
            <p:cNvSpPr/>
            <p:nvPr/>
          </p:nvSpPr>
          <p:spPr>
            <a:xfrm>
              <a:off x="4345122" y="2425141"/>
              <a:ext cx="4475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8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16</a:t>
              </a:r>
              <a:endParaRPr lang="zh-CN" altLang="en-US" sz="2800" dirty="0"/>
            </a:p>
          </p:txBody>
        </p:sp>
      </p:grpSp>
      <p:grpSp>
        <p:nvGrpSpPr>
          <p:cNvPr id="11" name="组合 117"/>
          <p:cNvGrpSpPr/>
          <p:nvPr/>
        </p:nvGrpSpPr>
        <p:grpSpPr>
          <a:xfrm>
            <a:off x="527858" y="2081091"/>
            <a:ext cx="447558" cy="369332"/>
            <a:chOff x="4345122" y="2399741"/>
            <a:chExt cx="447558" cy="369332"/>
          </a:xfrm>
        </p:grpSpPr>
        <p:sp>
          <p:nvSpPr>
            <p:cNvPr id="119" name="椭圆 118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0" name="矩形 119"/>
            <p:cNvSpPr/>
            <p:nvPr/>
          </p:nvSpPr>
          <p:spPr>
            <a:xfrm>
              <a:off x="4345122" y="2399741"/>
              <a:ext cx="4475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8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15</a:t>
              </a:r>
              <a:endParaRPr lang="zh-CN" altLang="en-US" sz="2800" dirty="0"/>
            </a:p>
          </p:txBody>
        </p:sp>
      </p:grpSp>
      <p:grpSp>
        <p:nvGrpSpPr>
          <p:cNvPr id="12" name="组合 120"/>
          <p:cNvGrpSpPr/>
          <p:nvPr/>
        </p:nvGrpSpPr>
        <p:grpSpPr>
          <a:xfrm>
            <a:off x="516968" y="1703196"/>
            <a:ext cx="447558" cy="369332"/>
            <a:chOff x="4332422" y="2399741"/>
            <a:chExt cx="447558" cy="369332"/>
          </a:xfrm>
        </p:grpSpPr>
        <p:sp>
          <p:nvSpPr>
            <p:cNvPr id="122" name="椭圆 121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3" name="矩形 122"/>
            <p:cNvSpPr/>
            <p:nvPr/>
          </p:nvSpPr>
          <p:spPr>
            <a:xfrm>
              <a:off x="4332422" y="2399741"/>
              <a:ext cx="4475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8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14</a:t>
              </a:r>
              <a:endParaRPr lang="zh-CN" altLang="en-US" sz="2800" dirty="0"/>
            </a:p>
          </p:txBody>
        </p:sp>
      </p:grpSp>
      <p:grpSp>
        <p:nvGrpSpPr>
          <p:cNvPr id="14" name="组合 123"/>
          <p:cNvGrpSpPr/>
          <p:nvPr/>
        </p:nvGrpSpPr>
        <p:grpSpPr>
          <a:xfrm>
            <a:off x="515154" y="4706061"/>
            <a:ext cx="447558" cy="369332"/>
            <a:chOff x="4332422" y="2412441"/>
            <a:chExt cx="447558" cy="369332"/>
          </a:xfrm>
        </p:grpSpPr>
        <p:sp>
          <p:nvSpPr>
            <p:cNvPr id="125" name="椭圆 124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6" name="矩形 125"/>
            <p:cNvSpPr/>
            <p:nvPr/>
          </p:nvSpPr>
          <p:spPr>
            <a:xfrm>
              <a:off x="4332422" y="2412441"/>
              <a:ext cx="4475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8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18</a:t>
              </a:r>
              <a:endParaRPr lang="zh-CN" alt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42375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案例二\素材\背景\黑色质感金属质感ppt背景图片\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0101"/>
          <a:stretch/>
        </p:blipFill>
        <p:spPr bwMode="auto">
          <a:xfrm>
            <a:off x="-19049" y="0"/>
            <a:ext cx="9172574" cy="5140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4"/>
          <p:cNvGrpSpPr/>
          <p:nvPr/>
        </p:nvGrpSpPr>
        <p:grpSpPr>
          <a:xfrm rot="10800000" flipV="1">
            <a:off x="-486930" y="-2487"/>
            <a:ext cx="1975052" cy="1135276"/>
            <a:chOff x="7353666" y="0"/>
            <a:chExt cx="2365709" cy="1359829"/>
          </a:xfrm>
        </p:grpSpPr>
        <p:sp>
          <p:nvSpPr>
            <p:cNvPr id="6" name="直角三角形 5"/>
            <p:cNvSpPr/>
            <p:nvPr/>
          </p:nvSpPr>
          <p:spPr>
            <a:xfrm flipV="1">
              <a:off x="8163291" y="0"/>
              <a:ext cx="809625" cy="809625"/>
            </a:xfrm>
            <a:prstGeom prst="rtTriangle">
              <a:avLst/>
            </a:prstGeom>
            <a:solidFill>
              <a:srgbClr val="EA19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直角三角形 6"/>
            <p:cNvSpPr/>
            <p:nvPr/>
          </p:nvSpPr>
          <p:spPr>
            <a:xfrm flipH="1" flipV="1">
              <a:off x="7353666" y="0"/>
              <a:ext cx="809625" cy="809625"/>
            </a:xfrm>
            <a:prstGeom prst="rtTriangle">
              <a:avLst/>
            </a:prstGeom>
            <a:solidFill>
              <a:srgbClr val="B50F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rot="2700000">
              <a:off x="8590388" y="230842"/>
              <a:ext cx="1128987" cy="1128987"/>
            </a:xfrm>
            <a:prstGeom prst="rtTriangle">
              <a:avLst/>
            </a:prstGeom>
            <a:solidFill>
              <a:srgbClr val="A40E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spcCol="0"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矩形 12"/>
          <p:cNvSpPr/>
          <p:nvPr/>
        </p:nvSpPr>
        <p:spPr>
          <a:xfrm>
            <a:off x="1150156" y="430679"/>
            <a:ext cx="2448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외국인 고급인재</a:t>
            </a:r>
            <a:endParaRPr lang="en-US" altLang="zh-CN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-15653" y="5104976"/>
            <a:ext cx="9159653" cy="36000"/>
          </a:xfrm>
          <a:prstGeom prst="rect">
            <a:avLst/>
          </a:prstGeom>
          <a:solidFill>
            <a:srgbClr val="EA19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Picture 4" descr="G:\稻壳儿\5\miracomunicazione\shadow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-15654" y="4530702"/>
            <a:ext cx="9159653" cy="57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矩形 52"/>
          <p:cNvSpPr/>
          <p:nvPr/>
        </p:nvSpPr>
        <p:spPr>
          <a:xfrm>
            <a:off x="4806288" y="4570231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428303" y="335478"/>
            <a:ext cx="609031" cy="609031"/>
          </a:xfrm>
          <a:prstGeom prst="ellipse">
            <a:avLst/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3E8C8E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994679" y="2449221"/>
            <a:ext cx="792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국가의 인정을 거친 기업 공학 연구센터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발전개혁부서 인정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공학 실험실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발전개혁부서 인정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공학 기술 연구센터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과학기술부서 인정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기업 기술 센터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경제및정보화부서 인정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 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및 지방 기술혁신 서비스 플랫폼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과학기술부서 인정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의 고급관리인력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기술인재 및 핵심 과학연구인력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4925234" y="2076250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4921517" y="3143050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996045" y="4264175"/>
            <a:ext cx="79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대학교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연구기관에 의해 고위층 이상의 관리직 또는 부교수</a:t>
            </a:r>
            <a:r>
              <a:rPr lang="en-US" altLang="ko-KR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·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부연구원으로 초빙된 자와 직업교육학교에서 필요로 하는 고수준 직업기능인재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4895497" y="4478633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1947858" y="4897279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1888385" y="4105997"/>
            <a:ext cx="14549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983337" y="3602919"/>
            <a:ext cx="79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국가에서 권장하는 유형의 외상투자기업 및 국내외 중기업에 의해 초빙된 부총경리급 이상의 고급관리인력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기술인재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핵심 과학연구인력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grpSp>
        <p:nvGrpSpPr>
          <p:cNvPr id="3" name="组合 43"/>
          <p:cNvGrpSpPr/>
          <p:nvPr/>
        </p:nvGrpSpPr>
        <p:grpSpPr>
          <a:xfrm>
            <a:off x="1910677" y="1484850"/>
            <a:ext cx="1458652" cy="413875"/>
            <a:chOff x="571349" y="3078010"/>
            <a:chExt cx="1458652" cy="413875"/>
          </a:xfrm>
        </p:grpSpPr>
        <p:sp>
          <p:nvSpPr>
            <p:cNvPr id="88" name="矩形 87"/>
            <p:cNvSpPr/>
            <p:nvPr/>
          </p:nvSpPr>
          <p:spPr>
            <a:xfrm>
              <a:off x="571349" y="3078010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zh-CN" altLang="zh-CN" sz="1200" dirty="0">
                <a:solidFill>
                  <a:schemeClr val="bg1"/>
                </a:solidFill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575077" y="3245664"/>
              <a:ext cx="1454924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zh-CN" altLang="en-US" sz="1000" dirty="0">
                <a:solidFill>
                  <a:schemeClr val="bg1"/>
                </a:solidFill>
              </a:endParaRPr>
            </a:p>
          </p:txBody>
        </p:sp>
      </p:grpSp>
      <p:sp>
        <p:nvSpPr>
          <p:cNvPr id="90" name="矩形 89"/>
          <p:cNvSpPr/>
          <p:nvPr/>
        </p:nvSpPr>
        <p:spPr>
          <a:xfrm>
            <a:off x="1006836" y="1541744"/>
            <a:ext cx="792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중앙급 국유기업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글로벌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500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대 기업의 글로벌 본사 또는 지역본부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국가급 고신기술기업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(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과학기술부서 인정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),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대기업에 의해 초빙된 고급관리인력</a:t>
            </a:r>
            <a:r>
              <a:rPr 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기술인재 및 핵심 과학연구인력</a:t>
            </a:r>
            <a:endParaRPr lang="zh-CN" altLang="zh-CN" sz="1600" dirty="0">
              <a:solidFill>
                <a:schemeClr val="bg1"/>
              </a:solidFill>
              <a:latin typeface="Malgun Gothic" pitchFamily="34" charset="-127"/>
              <a:ea typeface="微软雅黑" pitchFamily="34" charset="-122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497023" y="338686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A</a:t>
            </a:r>
            <a:endParaRPr lang="zh-CN" altLang="en-US" sz="3600" dirty="0"/>
          </a:p>
        </p:txBody>
      </p:sp>
      <p:sp>
        <p:nvSpPr>
          <p:cNvPr id="68" name="矩形 67"/>
          <p:cNvSpPr/>
          <p:nvPr/>
        </p:nvSpPr>
        <p:spPr>
          <a:xfrm>
            <a:off x="990000" y="1001146"/>
            <a:ext cx="6447599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(3) </a:t>
            </a:r>
            <a:r>
              <a:rPr lang="ko-KR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시장이 지향하는 권장류 직종 수요에 부합되는 외국 인재</a:t>
            </a:r>
            <a:endParaRPr lang="zh-CN" altLang="en-US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微软雅黑" pitchFamily="34" charset="-122"/>
            </a:endParaRPr>
          </a:p>
        </p:txBody>
      </p:sp>
      <p:grpSp>
        <p:nvGrpSpPr>
          <p:cNvPr id="5" name="组合 110"/>
          <p:cNvGrpSpPr/>
          <p:nvPr/>
        </p:nvGrpSpPr>
        <p:grpSpPr>
          <a:xfrm>
            <a:off x="562338" y="1547684"/>
            <a:ext cx="359394" cy="461665"/>
            <a:chOff x="4383222" y="2374341"/>
            <a:chExt cx="359394" cy="461665"/>
          </a:xfrm>
        </p:grpSpPr>
        <p:sp>
          <p:nvSpPr>
            <p:cNvPr id="107" name="椭圆 106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1</a:t>
              </a:r>
              <a:endParaRPr lang="zh-CN" altLang="en-US" sz="3600" dirty="0"/>
            </a:p>
          </p:txBody>
        </p:sp>
      </p:grpSp>
      <p:grpSp>
        <p:nvGrpSpPr>
          <p:cNvPr id="10" name="组合 114"/>
          <p:cNvGrpSpPr/>
          <p:nvPr/>
        </p:nvGrpSpPr>
        <p:grpSpPr>
          <a:xfrm>
            <a:off x="565954" y="4229406"/>
            <a:ext cx="359394" cy="461665"/>
            <a:chOff x="4383222" y="2374341"/>
            <a:chExt cx="359394" cy="461665"/>
          </a:xfrm>
        </p:grpSpPr>
        <p:sp>
          <p:nvSpPr>
            <p:cNvPr id="116" name="椭圆 115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7" name="矩形 116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4</a:t>
              </a:r>
              <a:endParaRPr lang="zh-CN" altLang="en-US" sz="3600" dirty="0"/>
            </a:p>
          </p:txBody>
        </p:sp>
      </p:grpSp>
      <p:grpSp>
        <p:nvGrpSpPr>
          <p:cNvPr id="11" name="组合 117"/>
          <p:cNvGrpSpPr/>
          <p:nvPr/>
        </p:nvGrpSpPr>
        <p:grpSpPr>
          <a:xfrm>
            <a:off x="565958" y="3570292"/>
            <a:ext cx="359394" cy="461665"/>
            <a:chOff x="4383222" y="2374341"/>
            <a:chExt cx="359394" cy="461665"/>
          </a:xfrm>
        </p:grpSpPr>
        <p:sp>
          <p:nvSpPr>
            <p:cNvPr id="119" name="椭圆 118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0" name="矩形 119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3</a:t>
              </a:r>
              <a:endParaRPr lang="zh-CN" altLang="en-US" sz="3600" dirty="0"/>
            </a:p>
          </p:txBody>
        </p:sp>
      </p:grpSp>
      <p:grpSp>
        <p:nvGrpSpPr>
          <p:cNvPr id="12" name="组合 120"/>
          <p:cNvGrpSpPr/>
          <p:nvPr/>
        </p:nvGrpSpPr>
        <p:grpSpPr>
          <a:xfrm>
            <a:off x="567768" y="2447384"/>
            <a:ext cx="359394" cy="461665"/>
            <a:chOff x="4383222" y="2374341"/>
            <a:chExt cx="359394" cy="461665"/>
          </a:xfrm>
        </p:grpSpPr>
        <p:sp>
          <p:nvSpPr>
            <p:cNvPr id="122" name="椭圆 121"/>
            <p:cNvSpPr/>
            <p:nvPr/>
          </p:nvSpPr>
          <p:spPr>
            <a:xfrm>
              <a:off x="4406768" y="2429329"/>
              <a:ext cx="317626" cy="32476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23" name="矩形 122"/>
            <p:cNvSpPr/>
            <p:nvPr/>
          </p:nvSpPr>
          <p:spPr>
            <a:xfrm>
              <a:off x="4383222" y="2374341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琥珀" pitchFamily="2" charset="-122"/>
                  <a:ea typeface="华文琥珀" pitchFamily="2" charset="-122"/>
                </a:rPr>
                <a:t>2</a:t>
              </a:r>
              <a:endParaRPr lang="zh-CN" alt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42375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3003</TotalTime>
  <Words>3925</Words>
  <Application>Microsoft Office PowerPoint</Application>
  <PresentationFormat>全屏显示(16:9)</PresentationFormat>
  <Paragraphs>487</Paragraphs>
  <Slides>54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54</vt:i4>
      </vt:variant>
    </vt:vector>
  </HeadingPairs>
  <TitlesOfParts>
    <vt:vector size="55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외국인취업허가통보서</vt:lpstr>
      <vt:lpstr>외국인취업허가통보서</vt:lpstr>
      <vt:lpstr>외국인취업허가통보서</vt:lpstr>
      <vt:lpstr>외국인취업허가통보서</vt:lpstr>
      <vt:lpstr>외국인취업허가통보서</vt:lpstr>
      <vt:lpstr>외국인취업허가통보서</vt:lpstr>
      <vt:lpstr>외국인취업허가통보서</vt:lpstr>
      <vt:lpstr>외국인취업허가통보서</vt:lpstr>
      <vt:lpstr>외국인취업허가통보서</vt:lpstr>
      <vt:lpstr>외국인재중취업허가증</vt:lpstr>
      <vt:lpstr>외국인재중취업허가증</vt:lpstr>
      <vt:lpstr>중국 내에서의 외국인재중취업허가 신청</vt:lpstr>
      <vt:lpstr>중국 내에서의 외국인재중취업허가 신청</vt:lpstr>
      <vt:lpstr>중국 내에서의 외국인재중취업허가 신청</vt:lpstr>
      <vt:lpstr>중국 내에서의 외국인재중취업허가 신청</vt:lpstr>
      <vt:lpstr>중국 내에서의 외국인재중취업허가 신청</vt:lpstr>
      <vt:lpstr>중국 내에서의 외국인재중취업허가 신청</vt:lpstr>
      <vt:lpstr>연장</vt:lpstr>
      <vt:lpstr>연장</vt:lpstr>
      <vt:lpstr>연장</vt:lpstr>
      <vt:lpstr>연장</vt:lpstr>
      <vt:lpstr>변경</vt:lpstr>
      <vt:lpstr>변경</vt:lpstr>
      <vt:lpstr>말소</vt:lpstr>
      <vt:lpstr>말소</vt:lpstr>
      <vt:lpstr>재발급</vt:lpstr>
      <vt:lpstr>재발급</vt:lpstr>
      <vt:lpstr>幻灯片 48</vt:lpstr>
      <vt:lpstr>幻灯片 49</vt:lpstr>
      <vt:lpstr>幻灯片 50</vt:lpstr>
      <vt:lpstr>幻灯片 51</vt:lpstr>
      <vt:lpstr>幻灯片 52</vt:lpstr>
      <vt:lpstr>幻灯片 53</vt:lpstr>
      <vt:lpstr>幻灯片 54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dpp</dc:creator>
  <cp:lastModifiedBy>zhaoyuanshu/ZY</cp:lastModifiedBy>
  <cp:revision>321</cp:revision>
  <dcterms:created xsi:type="dcterms:W3CDTF">2015-05-05T08:02:14Z</dcterms:created>
  <dcterms:modified xsi:type="dcterms:W3CDTF">2017-01-10T03:59:57Z</dcterms:modified>
</cp:coreProperties>
</file>